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74"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4" d="100"/>
          <a:sy n="54" d="100"/>
        </p:scale>
        <p:origin x="84"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a:xfrm>
            <a:off x="2692397" y="5037663"/>
            <a:ext cx="5214635" cy="279400"/>
          </a:xfrm>
        </p:spPr>
        <p:txBody>
          <a:bodyPr/>
          <a:lstStyle/>
          <a:p>
            <a:endParaRPr lang="en-IN"/>
          </a:p>
        </p:txBody>
      </p:sp>
      <p:sp>
        <p:nvSpPr>
          <p:cNvPr id="6" name="Slide Number Placeholder 5"/>
          <p:cNvSpPr>
            <a:spLocks noGrp="1"/>
          </p:cNvSpPr>
          <p:nvPr>
            <p:ph type="sldNum" sz="quarter" idx="12"/>
          </p:nvPr>
        </p:nvSpPr>
        <p:spPr>
          <a:xfrm>
            <a:off x="8956900" y="5037663"/>
            <a:ext cx="551167" cy="279400"/>
          </a:xfrm>
        </p:spPr>
        <p:txBody>
          <a:bodyPr/>
          <a:lstStyle/>
          <a:p>
            <a:fld id="{46935BA1-2175-4F6B-A4AE-90129321A70E}" type="slidenum">
              <a:rPr lang="en-IN" smtClean="0"/>
              <a:t>‹#›</a:t>
            </a:fld>
            <a:endParaRPr lang="en-I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000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8C55CC-7208-4590-AC71-A351C9A1E56D}" type="datetimeFigureOut">
              <a:rPr lang="en-IN" smtClean="0"/>
              <a:t>11-07-2020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6935BA1-2175-4F6B-A4AE-90129321A70E}" type="slidenum">
              <a:rPr lang="en-IN" smtClean="0"/>
              <a:t>‹#›</a:t>
            </a:fld>
            <a:endParaRPr lang="en-IN"/>
          </a:p>
        </p:txBody>
      </p:sp>
    </p:spTree>
    <p:extLst>
      <p:ext uri="{BB962C8B-B14F-4D97-AF65-F5344CB8AC3E}">
        <p14:creationId xmlns:p14="http://schemas.microsoft.com/office/powerpoint/2010/main" val="2237245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6935BA1-2175-4F6B-A4AE-90129321A70E}" type="slidenum">
              <a:rPr lang="en-IN" smtClean="0"/>
              <a:t>‹#›</a:t>
            </a:fld>
            <a:endParaRPr lang="en-IN"/>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6369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6935BA1-2175-4F6B-A4AE-90129321A70E}" type="slidenum">
              <a:rPr lang="en-IN" smtClean="0"/>
              <a:t>‹#›</a:t>
            </a:fld>
            <a:endParaRPr lang="en-I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8134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6935BA1-2175-4F6B-A4AE-90129321A70E}" type="slidenum">
              <a:rPr lang="en-IN" smtClean="0"/>
              <a:t>‹#›</a:t>
            </a:fld>
            <a:endParaRPr lang="en-IN"/>
          </a:p>
        </p:txBody>
      </p:sp>
    </p:spTree>
    <p:extLst>
      <p:ext uri="{BB962C8B-B14F-4D97-AF65-F5344CB8AC3E}">
        <p14:creationId xmlns:p14="http://schemas.microsoft.com/office/powerpoint/2010/main" val="1911581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6935BA1-2175-4F6B-A4AE-90129321A70E}" type="slidenum">
              <a:rPr lang="en-IN" smtClean="0"/>
              <a:t>‹#›</a:t>
            </a:fld>
            <a:endParaRPr lang="en-I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5780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6935BA1-2175-4F6B-A4AE-90129321A70E}" type="slidenum">
              <a:rPr lang="en-IN" smtClean="0"/>
              <a:t>‹#›</a:t>
            </a:fld>
            <a:endParaRPr lang="en-IN"/>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065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6935BA1-2175-4F6B-A4AE-90129321A70E}"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1605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6935BA1-2175-4F6B-A4AE-90129321A70E}" type="slidenum">
              <a:rPr lang="en-IN" smtClean="0"/>
              <a:t>‹#›</a:t>
            </a:fld>
            <a:endParaRPr lang="en-IN"/>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7223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6935BA1-2175-4F6B-A4AE-90129321A70E}" type="slidenum">
              <a:rPr lang="en-IN" smtClean="0"/>
              <a:t>‹#›</a:t>
            </a:fld>
            <a:endParaRPr lang="en-IN"/>
          </a:p>
        </p:txBody>
      </p:sp>
    </p:spTree>
    <p:extLst>
      <p:ext uri="{BB962C8B-B14F-4D97-AF65-F5344CB8AC3E}">
        <p14:creationId xmlns:p14="http://schemas.microsoft.com/office/powerpoint/2010/main" val="128966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8C55CC-7208-4590-AC71-A351C9A1E56D}" type="datetimeFigureOut">
              <a:rPr lang="en-IN" smtClean="0"/>
              <a:t>11-07-2020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6935BA1-2175-4F6B-A4AE-90129321A70E}" type="slidenum">
              <a:rPr lang="en-IN" smtClean="0"/>
              <a:t>‹#›</a:t>
            </a:fld>
            <a:endParaRPr lang="en-I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5926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8C55CC-7208-4590-AC71-A351C9A1E56D}" type="datetimeFigureOut">
              <a:rPr lang="en-IN" smtClean="0"/>
              <a:t>11-07-2020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6935BA1-2175-4F6B-A4AE-90129321A70E}" type="slidenum">
              <a:rPr lang="en-IN" smtClean="0"/>
              <a:t>‹#›</a:t>
            </a:fld>
            <a:endParaRPr lang="en-IN"/>
          </a:p>
        </p:txBody>
      </p:sp>
    </p:spTree>
    <p:extLst>
      <p:ext uri="{BB962C8B-B14F-4D97-AF65-F5344CB8AC3E}">
        <p14:creationId xmlns:p14="http://schemas.microsoft.com/office/powerpoint/2010/main" val="3470099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8C55CC-7208-4590-AC71-A351C9A1E56D}" type="datetimeFigureOut">
              <a:rPr lang="en-IN" smtClean="0"/>
              <a:t>11-07-2020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6935BA1-2175-4F6B-A4AE-90129321A70E}" type="slidenum">
              <a:rPr lang="en-IN" smtClean="0"/>
              <a:t>‹#›</a:t>
            </a:fld>
            <a:endParaRPr lang="en-IN"/>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8549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8C55CC-7208-4590-AC71-A351C9A1E56D}" type="datetimeFigureOut">
              <a:rPr lang="en-IN" smtClean="0"/>
              <a:t>11-07-2020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6935BA1-2175-4F6B-A4AE-90129321A70E}" type="slidenum">
              <a:rPr lang="en-IN" smtClean="0"/>
              <a:t>‹#›</a:t>
            </a:fld>
            <a:endParaRPr lang="en-I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2631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C55CC-7208-4590-AC71-A351C9A1E56D}" type="datetimeFigureOut">
              <a:rPr lang="en-IN" smtClean="0"/>
              <a:t>11-07-2020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6935BA1-2175-4F6B-A4AE-90129321A70E}" type="slidenum">
              <a:rPr lang="en-IN" smtClean="0"/>
              <a:t>‹#›</a:t>
            </a:fld>
            <a:endParaRPr lang="en-IN"/>
          </a:p>
        </p:txBody>
      </p:sp>
    </p:spTree>
    <p:extLst>
      <p:ext uri="{BB962C8B-B14F-4D97-AF65-F5344CB8AC3E}">
        <p14:creationId xmlns:p14="http://schemas.microsoft.com/office/powerpoint/2010/main" val="143589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8C55CC-7208-4590-AC71-A351C9A1E56D}" type="datetimeFigureOut">
              <a:rPr lang="en-IN" smtClean="0"/>
              <a:t>11-07-2020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6935BA1-2175-4F6B-A4AE-90129321A70E}" type="slidenum">
              <a:rPr lang="en-IN" smtClean="0"/>
              <a:t>‹#›</a:t>
            </a:fld>
            <a:endParaRPr lang="en-IN"/>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8780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8C55CC-7208-4590-AC71-A351C9A1E56D}" type="datetimeFigureOut">
              <a:rPr lang="en-IN" smtClean="0"/>
              <a:t>11-07-2020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6935BA1-2175-4F6B-A4AE-90129321A70E}" type="slidenum">
              <a:rPr lang="en-IN" smtClean="0"/>
              <a:t>‹#›</a:t>
            </a:fld>
            <a:endParaRPr lang="en-IN"/>
          </a:p>
        </p:txBody>
      </p:sp>
    </p:spTree>
    <p:extLst>
      <p:ext uri="{BB962C8B-B14F-4D97-AF65-F5344CB8AC3E}">
        <p14:creationId xmlns:p14="http://schemas.microsoft.com/office/powerpoint/2010/main" val="277148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48C55CC-7208-4590-AC71-A351C9A1E56D}" type="datetimeFigureOut">
              <a:rPr lang="en-IN" smtClean="0"/>
              <a:t>11-07-2020</a:t>
            </a:fld>
            <a:endParaRPr lang="en-IN"/>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IN"/>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6935BA1-2175-4F6B-A4AE-90129321A70E}" type="slidenum">
              <a:rPr lang="en-IN" smtClean="0"/>
              <a:t>‹#›</a:t>
            </a:fld>
            <a:endParaRPr lang="en-IN"/>
          </a:p>
        </p:txBody>
      </p:sp>
    </p:spTree>
    <p:extLst>
      <p:ext uri="{BB962C8B-B14F-4D97-AF65-F5344CB8AC3E}">
        <p14:creationId xmlns:p14="http://schemas.microsoft.com/office/powerpoint/2010/main" val="3269298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5.png"/><Relationship Id="rId7"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9808D0B-D78B-47F3-8016-9B0984825B42}"/>
              </a:ext>
            </a:extLst>
          </p:cNvPr>
          <p:cNvSpPr>
            <a:spLocks noGrp="1"/>
          </p:cNvSpPr>
          <p:nvPr>
            <p:ph type="title"/>
          </p:nvPr>
        </p:nvSpPr>
        <p:spPr>
          <a:xfrm>
            <a:off x="1295402" y="1435137"/>
            <a:ext cx="9601196" cy="1308062"/>
          </a:xfrm>
        </p:spPr>
        <p:txBody>
          <a:bodyPr>
            <a:normAutofit/>
          </a:bodyPr>
          <a:lstStyle/>
          <a:p>
            <a:r>
              <a:rPr lang="en-IN" sz="2800" dirty="0"/>
              <a:t>UNIVERSITY COLLEGE FOR WOMEN, KOTI</a:t>
            </a:r>
          </a:p>
        </p:txBody>
      </p:sp>
      <p:pic>
        <p:nvPicPr>
          <p:cNvPr id="12" name="Picture 11">
            <a:extLst>
              <a:ext uri="{FF2B5EF4-FFF2-40B4-BE49-F238E27FC236}">
                <a16:creationId xmlns:a16="http://schemas.microsoft.com/office/drawing/2014/main" xmlns="" id="{E573CBE9-8A31-4BD0-AA4A-8862A42370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435" y="662428"/>
            <a:ext cx="1512551" cy="1615781"/>
          </a:xfrm>
          <a:prstGeom prst="rect">
            <a:avLst/>
          </a:prstGeom>
        </p:spPr>
      </p:pic>
      <p:pic>
        <p:nvPicPr>
          <p:cNvPr id="14" name="Picture 13">
            <a:extLst>
              <a:ext uri="{FF2B5EF4-FFF2-40B4-BE49-F238E27FC236}">
                <a16:creationId xmlns:a16="http://schemas.microsoft.com/office/drawing/2014/main" xmlns="" id="{85D88B74-3618-4BE0-8453-A0AC5F70FF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3425" y="857435"/>
            <a:ext cx="1541140" cy="1470051"/>
          </a:xfrm>
          <a:prstGeom prst="rect">
            <a:avLst/>
          </a:prstGeom>
        </p:spPr>
      </p:pic>
      <p:pic>
        <p:nvPicPr>
          <p:cNvPr id="16" name="Picture 15">
            <a:extLst>
              <a:ext uri="{FF2B5EF4-FFF2-40B4-BE49-F238E27FC236}">
                <a16:creationId xmlns:a16="http://schemas.microsoft.com/office/drawing/2014/main" xmlns="" id="{CFC229DB-04F2-4BEA-8375-A08D2281D8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3926" y="226652"/>
            <a:ext cx="1674652" cy="1674652"/>
          </a:xfrm>
          <a:prstGeom prst="rect">
            <a:avLst/>
          </a:prstGeom>
        </p:spPr>
      </p:pic>
      <p:sp>
        <p:nvSpPr>
          <p:cNvPr id="18" name="TextBox 17">
            <a:extLst>
              <a:ext uri="{FF2B5EF4-FFF2-40B4-BE49-F238E27FC236}">
                <a16:creationId xmlns:a16="http://schemas.microsoft.com/office/drawing/2014/main" xmlns="" id="{716363E4-913C-4E9F-AA62-83BEBBB4B109}"/>
              </a:ext>
            </a:extLst>
          </p:cNvPr>
          <p:cNvSpPr txBox="1"/>
          <p:nvPr/>
        </p:nvSpPr>
        <p:spPr>
          <a:xfrm>
            <a:off x="2921902" y="2473828"/>
            <a:ext cx="6683492" cy="2800767"/>
          </a:xfrm>
          <a:prstGeom prst="rect">
            <a:avLst/>
          </a:prstGeom>
          <a:noFill/>
        </p:spPr>
        <p:txBody>
          <a:bodyPr wrap="square" rtlCol="0">
            <a:spAutoFit/>
          </a:bodyPr>
          <a:lstStyle/>
          <a:p>
            <a:r>
              <a:rPr lang="en-IN" sz="4400" dirty="0">
                <a:solidFill>
                  <a:schemeClr val="accent6">
                    <a:lumMod val="50000"/>
                  </a:schemeClr>
                </a:solidFill>
                <a:latin typeface="Berlin Sans FB Demi" panose="020E0802020502020306" pitchFamily="34" charset="0"/>
              </a:rPr>
              <a:t>International Yoga </a:t>
            </a:r>
            <a:r>
              <a:rPr lang="en-IN" sz="4400" dirty="0" smtClean="0">
                <a:solidFill>
                  <a:schemeClr val="accent6">
                    <a:lumMod val="50000"/>
                  </a:schemeClr>
                </a:solidFill>
                <a:latin typeface="Berlin Sans FB Demi" panose="020E0802020502020306" pitchFamily="34" charset="0"/>
              </a:rPr>
              <a:t>Day</a:t>
            </a:r>
          </a:p>
          <a:p>
            <a:r>
              <a:rPr lang="en-IN" sz="4400" dirty="0" smtClean="0">
                <a:solidFill>
                  <a:schemeClr val="accent6">
                    <a:lumMod val="50000"/>
                  </a:schemeClr>
                </a:solidFill>
                <a:latin typeface="Berlin Sans FB Demi" panose="020E0802020502020306" pitchFamily="34" charset="0"/>
              </a:rPr>
              <a:t>(1</a:t>
            </a:r>
            <a:endParaRPr lang="en-IN" sz="4400" dirty="0">
              <a:solidFill>
                <a:schemeClr val="accent6">
                  <a:lumMod val="50000"/>
                </a:schemeClr>
              </a:solidFill>
              <a:latin typeface="Berlin Sans FB Demi" panose="020E0802020502020306" pitchFamily="34" charset="0"/>
            </a:endParaRPr>
          </a:p>
          <a:p>
            <a:endParaRPr lang="en-IN" sz="4400" dirty="0">
              <a:solidFill>
                <a:srgbClr val="FF0000"/>
              </a:solidFill>
              <a:latin typeface="Lucida Handwriting" panose="03010101010101010101" pitchFamily="66" charset="0"/>
            </a:endParaRPr>
          </a:p>
          <a:p>
            <a:r>
              <a:rPr lang="en-IN" sz="4400" dirty="0">
                <a:solidFill>
                  <a:srgbClr val="FF0000"/>
                </a:solidFill>
                <a:latin typeface="Lucida Handwriting" panose="03010101010101010101" pitchFamily="66" charset="0"/>
              </a:rPr>
              <a:t>          REPORT</a:t>
            </a:r>
          </a:p>
        </p:txBody>
      </p:sp>
      <p:pic>
        <p:nvPicPr>
          <p:cNvPr id="20" name="Picture 19">
            <a:extLst>
              <a:ext uri="{FF2B5EF4-FFF2-40B4-BE49-F238E27FC236}">
                <a16:creationId xmlns:a16="http://schemas.microsoft.com/office/drawing/2014/main" xmlns="" id="{60B0D613-C8B5-4323-AFF0-6D0919611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204" y="3315723"/>
            <a:ext cx="3941773" cy="2191605"/>
          </a:xfrm>
          <a:prstGeom prst="rect">
            <a:avLst/>
          </a:prstGeom>
        </p:spPr>
      </p:pic>
      <p:pic>
        <p:nvPicPr>
          <p:cNvPr id="22" name="Picture 21">
            <a:extLst>
              <a:ext uri="{FF2B5EF4-FFF2-40B4-BE49-F238E27FC236}">
                <a16:creationId xmlns:a16="http://schemas.microsoft.com/office/drawing/2014/main" xmlns="" id="{E6803FEB-2E3A-447E-A1C0-445E5347B8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09" r="16009"/>
          <a:stretch/>
        </p:blipFill>
        <p:spPr>
          <a:xfrm>
            <a:off x="7280078" y="3429000"/>
            <a:ext cx="3980039" cy="2658666"/>
          </a:xfrm>
          <a:prstGeom prst="rect">
            <a:avLst/>
          </a:prstGeom>
        </p:spPr>
      </p:pic>
      <p:sp>
        <p:nvSpPr>
          <p:cNvPr id="3" name="TextBox 2"/>
          <p:cNvSpPr txBox="1"/>
          <p:nvPr/>
        </p:nvSpPr>
        <p:spPr>
          <a:xfrm>
            <a:off x="5210346" y="3244334"/>
            <a:ext cx="2784792" cy="369332"/>
          </a:xfrm>
          <a:prstGeom prst="rect">
            <a:avLst/>
          </a:prstGeom>
          <a:noFill/>
        </p:spPr>
        <p:txBody>
          <a:bodyPr wrap="square" rtlCol="0">
            <a:spAutoFit/>
          </a:bodyPr>
          <a:lstStyle/>
          <a:p>
            <a:r>
              <a:rPr lang="en-US" b="1" dirty="0" smtClean="0"/>
              <a:t>15</a:t>
            </a:r>
            <a:r>
              <a:rPr lang="en-US" b="1" baseline="30000" dirty="0" smtClean="0"/>
              <a:t>th</a:t>
            </a:r>
            <a:r>
              <a:rPr lang="en-US" b="1" dirty="0" smtClean="0"/>
              <a:t> -21</a:t>
            </a:r>
            <a:r>
              <a:rPr lang="en-US" b="1" baseline="30000" dirty="0" smtClean="0"/>
              <a:t>st</a:t>
            </a:r>
            <a:r>
              <a:rPr lang="en-US" b="1" dirty="0" smtClean="0"/>
              <a:t> June 2020</a:t>
            </a:r>
            <a:endParaRPr lang="en-US" b="1" dirty="0"/>
          </a:p>
        </p:txBody>
      </p:sp>
    </p:spTree>
    <p:extLst>
      <p:ext uri="{BB962C8B-B14F-4D97-AF65-F5344CB8AC3E}">
        <p14:creationId xmlns:p14="http://schemas.microsoft.com/office/powerpoint/2010/main" val="1966775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4BE5779-14FE-47FE-8444-2E048D85DDDE}"/>
              </a:ext>
            </a:extLst>
          </p:cNvPr>
          <p:cNvSpPr txBox="1"/>
          <p:nvPr/>
        </p:nvSpPr>
        <p:spPr>
          <a:xfrm>
            <a:off x="4210050" y="895350"/>
            <a:ext cx="2943225" cy="523220"/>
          </a:xfrm>
          <a:prstGeom prst="rect">
            <a:avLst/>
          </a:prstGeom>
          <a:noFill/>
        </p:spPr>
        <p:txBody>
          <a:bodyPr wrap="square" rtlCol="0">
            <a:spAutoFit/>
          </a:bodyPr>
          <a:lstStyle/>
          <a:p>
            <a:r>
              <a:rPr lang="en-IN" sz="2800" dirty="0">
                <a:solidFill>
                  <a:srgbClr val="008000"/>
                </a:solidFill>
                <a:latin typeface="Times New Roman" panose="02020603050405020304" pitchFamily="18" charset="0"/>
                <a:cs typeface="Times New Roman" panose="02020603050405020304" pitchFamily="18" charset="0"/>
              </a:rPr>
              <a:t>ACTIVITY 3</a:t>
            </a:r>
          </a:p>
        </p:txBody>
      </p:sp>
      <p:sp>
        <p:nvSpPr>
          <p:cNvPr id="4" name="TextBox 3">
            <a:extLst>
              <a:ext uri="{FF2B5EF4-FFF2-40B4-BE49-F238E27FC236}">
                <a16:creationId xmlns:a16="http://schemas.microsoft.com/office/drawing/2014/main" xmlns="" id="{A3F38F83-21D6-4691-A782-418A54A4072E}"/>
              </a:ext>
            </a:extLst>
          </p:cNvPr>
          <p:cNvSpPr txBox="1"/>
          <p:nvPr/>
        </p:nvSpPr>
        <p:spPr>
          <a:xfrm>
            <a:off x="1295400" y="1733550"/>
            <a:ext cx="5143500" cy="2862322"/>
          </a:xfrm>
          <a:prstGeom prst="rect">
            <a:avLst/>
          </a:prstGeom>
          <a:noFill/>
        </p:spPr>
        <p:txBody>
          <a:bodyPr wrap="square" rtlCol="0">
            <a:spAutoFit/>
          </a:bodyPr>
          <a:lstStyle/>
          <a:p>
            <a:r>
              <a:rPr lang="en-IN" sz="2000" dirty="0">
                <a:solidFill>
                  <a:schemeClr val="accent5"/>
                </a:solidFill>
                <a:latin typeface="Arial Narrow" panose="020B0606020202030204" pitchFamily="34" charset="0"/>
              </a:rPr>
              <a:t>Yoga @ Family</a:t>
            </a:r>
          </a:p>
          <a:p>
            <a:endParaRPr lang="en-IN" sz="2000" dirty="0">
              <a:latin typeface="Arial Narrow" panose="020B0606020202030204" pitchFamily="34" charset="0"/>
            </a:endParaRPr>
          </a:p>
          <a:p>
            <a:r>
              <a:rPr lang="en-IN" sz="2000" dirty="0">
                <a:latin typeface="Arial Narrow" panose="020B0606020202030204" pitchFamily="34" charset="0"/>
              </a:rPr>
              <a:t>             During Lockdown, everyone is taking time to spend with their families. We want to create a happy and healthy environment in it. So the volunteers were asked to take a picture while doing and teaching their family about Yoga. Families have </a:t>
            </a:r>
            <a:r>
              <a:rPr lang="en-IN" sz="2000" dirty="0" smtClean="0">
                <a:latin typeface="Arial Narrow" panose="020B0606020202030204" pitchFamily="34" charset="0"/>
              </a:rPr>
              <a:t>activity </a:t>
            </a:r>
            <a:r>
              <a:rPr lang="en-IN" sz="2000" dirty="0">
                <a:latin typeface="Arial Narrow" panose="020B0606020202030204" pitchFamily="34" charset="0"/>
              </a:rPr>
              <a:t>participated in it and learnt about Yoga. On 17-06-2020 and 18-06-2020 this activity has been done.</a:t>
            </a:r>
          </a:p>
        </p:txBody>
      </p:sp>
      <p:pic>
        <p:nvPicPr>
          <p:cNvPr id="6" name="Picture 5">
            <a:extLst>
              <a:ext uri="{FF2B5EF4-FFF2-40B4-BE49-F238E27FC236}">
                <a16:creationId xmlns:a16="http://schemas.microsoft.com/office/drawing/2014/main" xmlns="" id="{EAC2C59E-D611-4F57-B7C5-0A10698E6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825" y="1156960"/>
            <a:ext cx="4762500" cy="4762500"/>
          </a:xfrm>
          <a:prstGeom prst="rect">
            <a:avLst/>
          </a:prstGeom>
        </p:spPr>
      </p:pic>
    </p:spTree>
    <p:extLst>
      <p:ext uri="{BB962C8B-B14F-4D97-AF65-F5344CB8AC3E}">
        <p14:creationId xmlns:p14="http://schemas.microsoft.com/office/powerpoint/2010/main" val="863095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947B162-9975-450B-9C58-CE892F24F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500" y="1390649"/>
            <a:ext cx="5067300" cy="4810125"/>
          </a:xfrm>
          <a:prstGeom prst="rect">
            <a:avLst/>
          </a:prstGeom>
        </p:spPr>
      </p:pic>
      <p:pic>
        <p:nvPicPr>
          <p:cNvPr id="5" name="Picture 4">
            <a:extLst>
              <a:ext uri="{FF2B5EF4-FFF2-40B4-BE49-F238E27FC236}">
                <a16:creationId xmlns:a16="http://schemas.microsoft.com/office/drawing/2014/main" xmlns="" id="{27FF2A3C-9B44-4FE6-9C06-980317D85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3538" y="1390649"/>
            <a:ext cx="3884962" cy="4733926"/>
          </a:xfrm>
          <a:prstGeom prst="rect">
            <a:avLst/>
          </a:prstGeom>
        </p:spPr>
      </p:pic>
      <p:sp>
        <p:nvSpPr>
          <p:cNvPr id="6" name="TextBox 5">
            <a:extLst>
              <a:ext uri="{FF2B5EF4-FFF2-40B4-BE49-F238E27FC236}">
                <a16:creationId xmlns:a16="http://schemas.microsoft.com/office/drawing/2014/main" xmlns="" id="{FBE1317E-58F7-460D-90DE-4B0A05BE1B72}"/>
              </a:ext>
            </a:extLst>
          </p:cNvPr>
          <p:cNvSpPr txBox="1"/>
          <p:nvPr/>
        </p:nvSpPr>
        <p:spPr>
          <a:xfrm>
            <a:off x="2952750" y="752475"/>
            <a:ext cx="6857999" cy="707886"/>
          </a:xfrm>
          <a:prstGeom prst="rect">
            <a:avLst/>
          </a:prstGeom>
          <a:noFill/>
        </p:spPr>
        <p:txBody>
          <a:bodyPr wrap="square" rtlCol="0">
            <a:spAutoFit/>
          </a:bodyPr>
          <a:lstStyle/>
          <a:p>
            <a:r>
              <a:rPr lang="en-IN" sz="2000" b="1" dirty="0"/>
              <a:t>OUR VOLUNTEERS DHARANI AND HEMALATHA WITH THEIR FAMILY AND SIBILINGS</a:t>
            </a:r>
          </a:p>
        </p:txBody>
      </p:sp>
    </p:spTree>
    <p:extLst>
      <p:ext uri="{BB962C8B-B14F-4D97-AF65-F5344CB8AC3E}">
        <p14:creationId xmlns:p14="http://schemas.microsoft.com/office/powerpoint/2010/main" val="34292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912F126-324A-4CC3-971D-8CE87BB9B95D}"/>
              </a:ext>
            </a:extLst>
          </p:cNvPr>
          <p:cNvSpPr txBox="1"/>
          <p:nvPr/>
        </p:nvSpPr>
        <p:spPr>
          <a:xfrm>
            <a:off x="4210050" y="914400"/>
            <a:ext cx="2705100" cy="523220"/>
          </a:xfrm>
          <a:prstGeom prst="rect">
            <a:avLst/>
          </a:prstGeom>
          <a:noFill/>
        </p:spPr>
        <p:txBody>
          <a:bodyPr wrap="square" rtlCol="0">
            <a:spAutoFit/>
          </a:bodyPr>
          <a:lstStyle/>
          <a:p>
            <a:r>
              <a:rPr lang="en-IN" sz="2800" dirty="0">
                <a:solidFill>
                  <a:srgbClr val="008000"/>
                </a:solidFill>
                <a:latin typeface="Times New Roman" panose="02020603050405020304" pitchFamily="18" charset="0"/>
                <a:cs typeface="Times New Roman" panose="02020603050405020304" pitchFamily="18" charset="0"/>
              </a:rPr>
              <a:t>ACTIVITY 4</a:t>
            </a:r>
          </a:p>
        </p:txBody>
      </p:sp>
      <p:sp>
        <p:nvSpPr>
          <p:cNvPr id="3" name="TextBox 2">
            <a:extLst>
              <a:ext uri="{FF2B5EF4-FFF2-40B4-BE49-F238E27FC236}">
                <a16:creationId xmlns:a16="http://schemas.microsoft.com/office/drawing/2014/main" xmlns="" id="{8B9BE3AE-9832-44B9-8D1B-4158CE636A2B}"/>
              </a:ext>
            </a:extLst>
          </p:cNvPr>
          <p:cNvSpPr txBox="1"/>
          <p:nvPr/>
        </p:nvSpPr>
        <p:spPr>
          <a:xfrm>
            <a:off x="1352550" y="1647825"/>
            <a:ext cx="4743450" cy="2554545"/>
          </a:xfrm>
          <a:prstGeom prst="rect">
            <a:avLst/>
          </a:prstGeom>
          <a:noFill/>
        </p:spPr>
        <p:txBody>
          <a:bodyPr wrap="square" rtlCol="0">
            <a:spAutoFit/>
          </a:bodyPr>
          <a:lstStyle/>
          <a:p>
            <a:r>
              <a:rPr lang="en-IN" sz="2000" dirty="0">
                <a:solidFill>
                  <a:schemeClr val="accent5"/>
                </a:solidFill>
                <a:latin typeface="Arial Narrow" panose="020B0606020202030204" pitchFamily="34" charset="0"/>
              </a:rPr>
              <a:t># My Yoga Asanas</a:t>
            </a:r>
          </a:p>
          <a:p>
            <a:endParaRPr lang="en-IN" sz="2000" dirty="0">
              <a:latin typeface="Arial Narrow" panose="020B0606020202030204" pitchFamily="34" charset="0"/>
            </a:endParaRPr>
          </a:p>
          <a:p>
            <a:r>
              <a:rPr lang="en-IN" sz="2000" dirty="0">
                <a:latin typeface="Arial Narrow" panose="020B0606020202030204" pitchFamily="34" charset="0"/>
              </a:rPr>
              <a:t>              This activity was done on 19-06-2020 and 20-06-2020. These all activities are done cause of Yoga. To make volunteers know about it. We’ve asked volunteers to choose any 5 of their favourite asanas and make them into a video giving the benefit of each asana. </a:t>
            </a:r>
          </a:p>
        </p:txBody>
      </p:sp>
      <p:pic>
        <p:nvPicPr>
          <p:cNvPr id="5" name="Picture 4">
            <a:extLst>
              <a:ext uri="{FF2B5EF4-FFF2-40B4-BE49-F238E27FC236}">
                <a16:creationId xmlns:a16="http://schemas.microsoft.com/office/drawing/2014/main" xmlns="" id="{548065B8-B521-41EA-A5D5-45A22359B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273" y="1647825"/>
            <a:ext cx="5348794" cy="3910474"/>
          </a:xfrm>
          <a:prstGeom prst="rect">
            <a:avLst/>
          </a:prstGeom>
        </p:spPr>
      </p:pic>
    </p:spTree>
    <p:extLst>
      <p:ext uri="{BB962C8B-B14F-4D97-AF65-F5344CB8AC3E}">
        <p14:creationId xmlns:p14="http://schemas.microsoft.com/office/powerpoint/2010/main" val="2607511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0-06-21 at 01.53.20">
            <a:hlinkClick r:id="" action="ppaction://media"/>
            <a:extLst>
              <a:ext uri="{FF2B5EF4-FFF2-40B4-BE49-F238E27FC236}">
                <a16:creationId xmlns:a16="http://schemas.microsoft.com/office/drawing/2014/main" xmlns="" id="{F226679F-8EAD-442A-9602-05EAC8B4B4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26204" y="762699"/>
            <a:ext cx="4143375" cy="4876800"/>
          </a:xfrm>
          <a:prstGeom prst="rect">
            <a:avLst/>
          </a:prstGeom>
        </p:spPr>
      </p:pic>
      <p:sp>
        <p:nvSpPr>
          <p:cNvPr id="3" name="TextBox 2">
            <a:extLst>
              <a:ext uri="{FF2B5EF4-FFF2-40B4-BE49-F238E27FC236}">
                <a16:creationId xmlns:a16="http://schemas.microsoft.com/office/drawing/2014/main" xmlns="" id="{4D348EFC-8E4B-4AD1-81D2-12BD0400C5BD}"/>
              </a:ext>
            </a:extLst>
          </p:cNvPr>
          <p:cNvSpPr txBox="1"/>
          <p:nvPr/>
        </p:nvSpPr>
        <p:spPr>
          <a:xfrm>
            <a:off x="1627464" y="1820411"/>
            <a:ext cx="2516697" cy="2308324"/>
          </a:xfrm>
          <a:prstGeom prst="rect">
            <a:avLst/>
          </a:prstGeom>
          <a:noFill/>
        </p:spPr>
        <p:txBody>
          <a:bodyPr wrap="square" rtlCol="0">
            <a:spAutoFit/>
          </a:bodyPr>
          <a:lstStyle/>
          <a:p>
            <a:r>
              <a:rPr lang="en-IN" b="1" dirty="0"/>
              <a:t>ONE OF THE VIDEOS VOLUNTEERS HAVE DONE.</a:t>
            </a:r>
          </a:p>
          <a:p>
            <a:endParaRPr lang="en-IN" b="1" dirty="0"/>
          </a:p>
          <a:p>
            <a:endParaRPr lang="en-IN" b="1" dirty="0"/>
          </a:p>
          <a:p>
            <a:r>
              <a:rPr lang="en-IN" b="1" dirty="0"/>
              <a:t>THIS VIDEO DONE BY K. SRIBHANU</a:t>
            </a:r>
          </a:p>
        </p:txBody>
      </p:sp>
    </p:spTree>
    <p:extLst>
      <p:ext uri="{BB962C8B-B14F-4D97-AF65-F5344CB8AC3E}">
        <p14:creationId xmlns:p14="http://schemas.microsoft.com/office/powerpoint/2010/main" val="235066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3F6D81C7-B083-478E-82FE-089A8CB72E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xmlns="" id="{8398EDA2-4889-433D-AC01-5214D79764ED}"/>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xmlns="" id="{0099D46A-AF52-46FD-938B-D31189460A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xmlns="" id="{C933E919-C473-4F0E-9DBC-CC65FC9E926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xmlns="" id="{FBBF3BDD-5C99-4FDC-BBCB-E711359D93F6}"/>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6" name="Straight Connector 15">
            <a:extLst>
              <a:ext uri="{FF2B5EF4-FFF2-40B4-BE49-F238E27FC236}">
                <a16:creationId xmlns:a16="http://schemas.microsoft.com/office/drawing/2014/main" xmlns="" id="{F06B54F2-CD11-4359-A7D6-DA7C76C091A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xmlns="" id="{333F0879-3DA0-4CB8-B35E-A0AD425581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324D2183-F388-476E-92A9-D6639D6985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243462E7-1698-4B21-BE89-AEFAC7C2FE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xmlns="" id="{41C0513C-16AD-4F8B-AFC1-58BE39732FA8}"/>
              </a:ext>
            </a:extLst>
          </p:cNvPr>
          <p:cNvSpPr txBox="1"/>
          <p:nvPr/>
        </p:nvSpPr>
        <p:spPr>
          <a:xfrm>
            <a:off x="761504" y="607812"/>
            <a:ext cx="2835464" cy="764149"/>
          </a:xfrm>
          <a:prstGeom prst="rect">
            <a:avLst/>
          </a:prstGeom>
        </p:spPr>
        <p:txBody>
          <a:bodyPr vert="horz" lIns="91440" tIns="45720" rIns="91440" bIns="45720" rtlCol="0" anchor="b">
            <a:normAutofit/>
          </a:bodyPr>
          <a:lstStyle/>
          <a:p>
            <a:pPr algn="ctr">
              <a:spcBef>
                <a:spcPct val="0"/>
              </a:spcBef>
              <a:spcAft>
                <a:spcPts val="600"/>
              </a:spcAft>
            </a:pPr>
            <a:r>
              <a:rPr lang="en-US" sz="2800" dirty="0">
                <a:ln w="3175" cmpd="sng">
                  <a:noFill/>
                </a:ln>
                <a:solidFill>
                  <a:srgbClr val="008000"/>
                </a:solidFill>
                <a:latin typeface="+mj-lt"/>
                <a:ea typeface="+mj-ea"/>
                <a:cs typeface="+mj-cs"/>
              </a:rPr>
              <a:t>ACTIVITY 5</a:t>
            </a:r>
          </a:p>
        </p:txBody>
      </p:sp>
      <p:sp>
        <p:nvSpPr>
          <p:cNvPr id="3" name="TextBox 2">
            <a:extLst>
              <a:ext uri="{FF2B5EF4-FFF2-40B4-BE49-F238E27FC236}">
                <a16:creationId xmlns:a16="http://schemas.microsoft.com/office/drawing/2014/main" xmlns="" id="{723A9EF5-E38D-4197-B90B-059B15501096}"/>
              </a:ext>
            </a:extLst>
          </p:cNvPr>
          <p:cNvSpPr txBox="1"/>
          <p:nvPr/>
        </p:nvSpPr>
        <p:spPr>
          <a:xfrm>
            <a:off x="883378" y="1377812"/>
            <a:ext cx="2835464" cy="4622938"/>
          </a:xfrm>
          <a:prstGeom prst="rect">
            <a:avLst/>
          </a:prstGeom>
        </p:spPr>
        <p:txBody>
          <a:bodyPr vert="horz" lIns="91440" tIns="45720" rIns="91440" bIns="45720" rtlCol="0" anchor="t">
            <a:noAutofit/>
          </a:bodyPr>
          <a:lstStyle/>
          <a:p>
            <a:pPr>
              <a:lnSpc>
                <a:spcPct val="90000"/>
              </a:lnSpc>
              <a:spcBef>
                <a:spcPct val="20000"/>
              </a:spcBef>
              <a:spcAft>
                <a:spcPts val="600"/>
              </a:spcAft>
              <a:buClr>
                <a:schemeClr val="accent1"/>
              </a:buClr>
              <a:buSzPct val="115000"/>
            </a:pPr>
            <a:r>
              <a:rPr lang="en-US" dirty="0">
                <a:solidFill>
                  <a:srgbClr val="262626"/>
                </a:solidFill>
                <a:latin typeface="Arial Narrow" panose="020B0606020202030204" pitchFamily="34" charset="0"/>
              </a:rPr>
              <a:t>In Collaboration with RAJABAHADUR VENKATARAMA REDDY WOMEN’S COLLEGE, </a:t>
            </a:r>
            <a:r>
              <a:rPr lang="en-US" dirty="0">
                <a:solidFill>
                  <a:schemeClr val="accent5"/>
                </a:solidFill>
                <a:latin typeface="Arial Narrow" panose="020B0606020202030204" pitchFamily="34" charset="0"/>
              </a:rPr>
              <a:t>Elocution competition</a:t>
            </a:r>
            <a:r>
              <a:rPr lang="en-US" dirty="0">
                <a:solidFill>
                  <a:srgbClr val="262626"/>
                </a:solidFill>
                <a:latin typeface="Arial Narrow" panose="020B0606020202030204" pitchFamily="34" charset="0"/>
              </a:rPr>
              <a:t> has been done on 19-06-2020 on the topic Spending Time With Family During Lockdown. Not only the volunteers of UCW and RBVRR many other volunteers from different streams and colleges has joined.  </a:t>
            </a:r>
          </a:p>
          <a:p>
            <a:pPr>
              <a:lnSpc>
                <a:spcPct val="90000"/>
              </a:lnSpc>
              <a:spcBef>
                <a:spcPct val="20000"/>
              </a:spcBef>
              <a:spcAft>
                <a:spcPts val="600"/>
              </a:spcAft>
              <a:buClr>
                <a:schemeClr val="accent1"/>
              </a:buClr>
              <a:buSzPct val="115000"/>
            </a:pPr>
            <a:r>
              <a:rPr lang="en-US" dirty="0">
                <a:solidFill>
                  <a:srgbClr val="262626"/>
                </a:solidFill>
                <a:latin typeface="Arial Narrow" panose="020B0606020202030204" pitchFamily="34" charset="0"/>
              </a:rPr>
              <a:t>       Session was conducted by UCW volunteers. There has been many appreciations for the stand both UCW and RBVRR colleges has taken.</a:t>
            </a:r>
          </a:p>
        </p:txBody>
      </p:sp>
      <p:sp useBgFill="1">
        <p:nvSpPr>
          <p:cNvPr id="24" name="Rectangle 23">
            <a:extLst>
              <a:ext uri="{FF2B5EF4-FFF2-40B4-BE49-F238E27FC236}">
                <a16:creationId xmlns:a16="http://schemas.microsoft.com/office/drawing/2014/main" xmlns="" id="{6C22FCAC-D7EC-4A52-B153-FF761E2235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CD10A6B0-1A86-40F9-90FF-76B0753FC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5910" y="1703648"/>
            <a:ext cx="6098041" cy="3399657"/>
          </a:xfrm>
          <a:prstGeom prst="rect">
            <a:avLst/>
          </a:prstGeom>
        </p:spPr>
      </p:pic>
    </p:spTree>
    <p:extLst>
      <p:ext uri="{BB962C8B-B14F-4D97-AF65-F5344CB8AC3E}">
        <p14:creationId xmlns:p14="http://schemas.microsoft.com/office/powerpoint/2010/main" val="384565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664CB9-820E-4059-8480-058AA7821AFF}"/>
              </a:ext>
            </a:extLst>
          </p:cNvPr>
          <p:cNvSpPr txBox="1"/>
          <p:nvPr/>
        </p:nvSpPr>
        <p:spPr>
          <a:xfrm>
            <a:off x="7086119" y="908283"/>
            <a:ext cx="2399251" cy="523220"/>
          </a:xfrm>
          <a:prstGeom prst="rect">
            <a:avLst/>
          </a:prstGeom>
          <a:noFill/>
        </p:spPr>
        <p:txBody>
          <a:bodyPr wrap="square" rtlCol="0">
            <a:spAutoFit/>
          </a:bodyPr>
          <a:lstStyle/>
          <a:p>
            <a:r>
              <a:rPr lang="en-IN" sz="2800" dirty="0">
                <a:solidFill>
                  <a:srgbClr val="008000"/>
                </a:solidFill>
                <a:latin typeface="Times New Roman" panose="02020603050405020304" pitchFamily="18" charset="0"/>
                <a:cs typeface="Times New Roman" panose="02020603050405020304" pitchFamily="18" charset="0"/>
              </a:rPr>
              <a:t>ACTIVITY 6</a:t>
            </a:r>
          </a:p>
        </p:txBody>
      </p:sp>
      <p:sp>
        <p:nvSpPr>
          <p:cNvPr id="3" name="TextBox 2">
            <a:extLst>
              <a:ext uri="{FF2B5EF4-FFF2-40B4-BE49-F238E27FC236}">
                <a16:creationId xmlns:a16="http://schemas.microsoft.com/office/drawing/2014/main" xmlns="" id="{A0389DE6-1816-40B1-83D3-5164E80CB0B8}"/>
              </a:ext>
            </a:extLst>
          </p:cNvPr>
          <p:cNvSpPr txBox="1"/>
          <p:nvPr/>
        </p:nvSpPr>
        <p:spPr>
          <a:xfrm>
            <a:off x="5703465" y="1728132"/>
            <a:ext cx="5164560" cy="1938992"/>
          </a:xfrm>
          <a:prstGeom prst="rect">
            <a:avLst/>
          </a:prstGeom>
          <a:noFill/>
        </p:spPr>
        <p:txBody>
          <a:bodyPr wrap="square" rtlCol="0">
            <a:spAutoFit/>
          </a:bodyPr>
          <a:lstStyle/>
          <a:p>
            <a:r>
              <a:rPr lang="en-IN" sz="2000" dirty="0">
                <a:latin typeface="Arial Narrow" panose="020B0606020202030204" pitchFamily="34" charset="0"/>
              </a:rPr>
              <a:t>On 20-06-2020, </a:t>
            </a:r>
            <a:r>
              <a:rPr lang="en-IN" sz="2000" dirty="0">
                <a:solidFill>
                  <a:schemeClr val="accent5"/>
                </a:solidFill>
                <a:latin typeface="Arial Narrow" panose="020B0606020202030204" pitchFamily="34" charset="0"/>
              </a:rPr>
              <a:t>QUIZ</a:t>
            </a:r>
            <a:r>
              <a:rPr lang="en-IN" sz="2000" dirty="0">
                <a:latin typeface="Arial Narrow" panose="020B0606020202030204" pitchFamily="34" charset="0"/>
              </a:rPr>
              <a:t> and </a:t>
            </a:r>
            <a:r>
              <a:rPr lang="en-IN" sz="2000" dirty="0">
                <a:solidFill>
                  <a:schemeClr val="accent5"/>
                </a:solidFill>
                <a:latin typeface="Arial Narrow" panose="020B0606020202030204" pitchFamily="34" charset="0"/>
              </a:rPr>
              <a:t>E- Poster competition</a:t>
            </a:r>
            <a:r>
              <a:rPr lang="en-IN" sz="2000" dirty="0">
                <a:latin typeface="Arial Narrow" panose="020B0606020202030204" pitchFamily="34" charset="0"/>
              </a:rPr>
              <a:t> is been held. The topic for E- poster competition is Role of Yoga In Handling Corona Pandemic. </a:t>
            </a:r>
          </a:p>
          <a:p>
            <a:r>
              <a:rPr lang="en-IN" sz="2000" dirty="0">
                <a:latin typeface="Arial Narrow" panose="020B0606020202030204" pitchFamily="34" charset="0"/>
              </a:rPr>
              <a:t>                     Session was conducted by RBVRR Volunteers. In this even students of Grade 8</a:t>
            </a:r>
            <a:r>
              <a:rPr lang="en-IN" sz="2000" baseline="30000" dirty="0">
                <a:latin typeface="Arial Narrow" panose="020B0606020202030204" pitchFamily="34" charset="0"/>
              </a:rPr>
              <a:t>th</a:t>
            </a:r>
            <a:r>
              <a:rPr lang="en-IN" sz="2000" dirty="0">
                <a:latin typeface="Arial Narrow" panose="020B0606020202030204" pitchFamily="34" charset="0"/>
              </a:rPr>
              <a:t> and 10</a:t>
            </a:r>
            <a:r>
              <a:rPr lang="en-IN" sz="2000" baseline="30000" dirty="0">
                <a:latin typeface="Arial Narrow" panose="020B0606020202030204" pitchFamily="34" charset="0"/>
              </a:rPr>
              <a:t>th</a:t>
            </a:r>
            <a:r>
              <a:rPr lang="en-IN" sz="2000" dirty="0">
                <a:latin typeface="Arial Narrow" panose="020B0606020202030204" pitchFamily="34" charset="0"/>
              </a:rPr>
              <a:t> has taken part. We are very proud to announce it.</a:t>
            </a:r>
          </a:p>
        </p:txBody>
      </p:sp>
      <p:pic>
        <p:nvPicPr>
          <p:cNvPr id="7" name="Picture 6">
            <a:extLst>
              <a:ext uri="{FF2B5EF4-FFF2-40B4-BE49-F238E27FC236}">
                <a16:creationId xmlns:a16="http://schemas.microsoft.com/office/drawing/2014/main" xmlns="" id="{626C937F-6361-4924-9D5C-56F49AD40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897" y="828675"/>
            <a:ext cx="4331628" cy="5200650"/>
          </a:xfrm>
          <a:prstGeom prst="rect">
            <a:avLst/>
          </a:prstGeom>
        </p:spPr>
      </p:pic>
    </p:spTree>
    <p:extLst>
      <p:ext uri="{BB962C8B-B14F-4D97-AF65-F5344CB8AC3E}">
        <p14:creationId xmlns:p14="http://schemas.microsoft.com/office/powerpoint/2010/main" val="4183202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9752C2E-66D2-49CF-8698-B04156A377E7}"/>
              </a:ext>
            </a:extLst>
          </p:cNvPr>
          <p:cNvSpPr txBox="1"/>
          <p:nvPr/>
        </p:nvSpPr>
        <p:spPr>
          <a:xfrm>
            <a:off x="3061981" y="872455"/>
            <a:ext cx="2583809" cy="523220"/>
          </a:xfrm>
          <a:prstGeom prst="rect">
            <a:avLst/>
          </a:prstGeom>
          <a:noFill/>
        </p:spPr>
        <p:txBody>
          <a:bodyPr wrap="square" rtlCol="0">
            <a:spAutoFit/>
          </a:bodyPr>
          <a:lstStyle/>
          <a:p>
            <a:r>
              <a:rPr lang="en-IN" sz="2800" dirty="0">
                <a:solidFill>
                  <a:srgbClr val="008000"/>
                </a:solidFill>
                <a:latin typeface="Times New Roman" panose="02020603050405020304" pitchFamily="18" charset="0"/>
                <a:cs typeface="Times New Roman" panose="02020603050405020304" pitchFamily="18" charset="0"/>
              </a:rPr>
              <a:t>ACTIVITY 7</a:t>
            </a:r>
          </a:p>
        </p:txBody>
      </p:sp>
      <p:sp>
        <p:nvSpPr>
          <p:cNvPr id="3" name="TextBox 2">
            <a:extLst>
              <a:ext uri="{FF2B5EF4-FFF2-40B4-BE49-F238E27FC236}">
                <a16:creationId xmlns:a16="http://schemas.microsoft.com/office/drawing/2014/main" xmlns="" id="{213A2A8D-A8B4-4C13-9A44-8767F6802FE8}"/>
              </a:ext>
            </a:extLst>
          </p:cNvPr>
          <p:cNvSpPr txBox="1"/>
          <p:nvPr/>
        </p:nvSpPr>
        <p:spPr>
          <a:xfrm>
            <a:off x="1493240" y="1543574"/>
            <a:ext cx="4764947" cy="3170099"/>
          </a:xfrm>
          <a:prstGeom prst="rect">
            <a:avLst/>
          </a:prstGeom>
          <a:noFill/>
        </p:spPr>
        <p:txBody>
          <a:bodyPr wrap="square" rtlCol="0">
            <a:spAutoFit/>
          </a:bodyPr>
          <a:lstStyle/>
          <a:p>
            <a:r>
              <a:rPr lang="en-IN" sz="2000" dirty="0">
                <a:latin typeface="Arial Narrow" panose="020B0606020202030204" pitchFamily="34" charset="0"/>
              </a:rPr>
              <a:t>To end the whole Yoga Week Challenge, We have organised a </a:t>
            </a:r>
            <a:r>
              <a:rPr lang="en-IN" sz="2000" dirty="0">
                <a:solidFill>
                  <a:schemeClr val="accent5"/>
                </a:solidFill>
                <a:latin typeface="Arial Narrow" panose="020B0606020202030204" pitchFamily="34" charset="0"/>
              </a:rPr>
              <a:t>webinar</a:t>
            </a:r>
            <a:r>
              <a:rPr lang="en-IN" sz="2000" dirty="0">
                <a:latin typeface="Arial Narrow" panose="020B0606020202030204" pitchFamily="34" charset="0"/>
              </a:rPr>
              <a:t> on 21-06-2020 i.e. </a:t>
            </a:r>
            <a:r>
              <a:rPr lang="en-IN" sz="2000" dirty="0">
                <a:solidFill>
                  <a:schemeClr val="accent5"/>
                </a:solidFill>
                <a:latin typeface="Arial Narrow" panose="020B0606020202030204" pitchFamily="34" charset="0"/>
              </a:rPr>
              <a:t>International Yoga Day</a:t>
            </a:r>
            <a:r>
              <a:rPr lang="en-IN" sz="2000" dirty="0">
                <a:latin typeface="Arial Narrow" panose="020B0606020202030204" pitchFamily="34" charset="0"/>
              </a:rPr>
              <a:t>. On this day we have invited Ms. </a:t>
            </a:r>
            <a:r>
              <a:rPr lang="en-IN" sz="2000" dirty="0" err="1">
                <a:latin typeface="Arial Narrow" panose="020B0606020202030204" pitchFamily="34" charset="0"/>
              </a:rPr>
              <a:t>Thanvi</a:t>
            </a:r>
            <a:r>
              <a:rPr lang="en-IN" sz="2000" dirty="0">
                <a:latin typeface="Arial Narrow" panose="020B0606020202030204" pitchFamily="34" charset="0"/>
              </a:rPr>
              <a:t> </a:t>
            </a:r>
            <a:r>
              <a:rPr lang="en-IN" sz="2000" dirty="0" err="1">
                <a:latin typeface="Arial Narrow" panose="020B0606020202030204" pitchFamily="34" charset="0"/>
              </a:rPr>
              <a:t>Sree</a:t>
            </a:r>
            <a:r>
              <a:rPr lang="en-IN" sz="2000" dirty="0">
                <a:latin typeface="Arial Narrow" panose="020B0606020202030204" pitchFamily="34" charset="0"/>
              </a:rPr>
              <a:t> Goud as a Yoga session teacher who is also a </a:t>
            </a:r>
            <a:r>
              <a:rPr lang="en-IN" sz="2000" dirty="0" smtClean="0">
                <a:latin typeface="Arial Narrow" panose="020B0606020202030204" pitchFamily="34" charset="0"/>
              </a:rPr>
              <a:t>NSS </a:t>
            </a:r>
            <a:r>
              <a:rPr lang="en-IN" sz="2000" dirty="0">
                <a:latin typeface="Arial Narrow" panose="020B0606020202030204" pitchFamily="34" charset="0"/>
              </a:rPr>
              <a:t>Volunteer. We have decided this day for the announcement of all the winners who have </a:t>
            </a:r>
            <a:r>
              <a:rPr lang="en-IN" sz="2000" dirty="0" smtClean="0">
                <a:latin typeface="Arial Narrow" panose="020B0606020202030204" pitchFamily="34" charset="0"/>
              </a:rPr>
              <a:t>actively </a:t>
            </a:r>
            <a:r>
              <a:rPr lang="en-IN" sz="2000" dirty="0">
                <a:latin typeface="Arial Narrow" panose="020B0606020202030204" pitchFamily="34" charset="0"/>
              </a:rPr>
              <a:t>participated and proved their talents. As Guest of </a:t>
            </a:r>
            <a:r>
              <a:rPr lang="en-IN" sz="2000" dirty="0" smtClean="0">
                <a:latin typeface="Arial Narrow" panose="020B0606020202030204" pitchFamily="34" charset="0"/>
              </a:rPr>
              <a:t>Honour, </a:t>
            </a:r>
            <a:r>
              <a:rPr lang="en-IN" sz="2000" dirty="0" err="1">
                <a:latin typeface="Arial Narrow" panose="020B0606020202030204" pitchFamily="34" charset="0"/>
              </a:rPr>
              <a:t>Dr.</a:t>
            </a:r>
            <a:r>
              <a:rPr lang="en-IN" sz="2000" dirty="0">
                <a:latin typeface="Arial Narrow" panose="020B0606020202030204" pitchFamily="34" charset="0"/>
              </a:rPr>
              <a:t> M. </a:t>
            </a:r>
            <a:r>
              <a:rPr lang="en-IN" sz="2000" dirty="0" err="1">
                <a:latin typeface="Arial Narrow" panose="020B0606020202030204" pitchFamily="34" charset="0"/>
              </a:rPr>
              <a:t>Ramulu</a:t>
            </a:r>
            <a:r>
              <a:rPr lang="en-IN" sz="2000" dirty="0">
                <a:latin typeface="Arial Narrow" panose="020B0606020202030204" pitchFamily="34" charset="0"/>
              </a:rPr>
              <a:t> is been invited. With this the </a:t>
            </a:r>
            <a:r>
              <a:rPr lang="en-IN" sz="2000" dirty="0" smtClean="0">
                <a:latin typeface="Arial Narrow" panose="020B0606020202030204" pitchFamily="34" charset="0"/>
              </a:rPr>
              <a:t>whole </a:t>
            </a:r>
            <a:r>
              <a:rPr lang="en-IN" sz="2000" dirty="0">
                <a:latin typeface="Arial Narrow" panose="020B0606020202030204" pitchFamily="34" charset="0"/>
              </a:rPr>
              <a:t>Yoga week has been completed.</a:t>
            </a:r>
          </a:p>
        </p:txBody>
      </p:sp>
      <p:pic>
        <p:nvPicPr>
          <p:cNvPr id="5" name="Picture 4">
            <a:extLst>
              <a:ext uri="{FF2B5EF4-FFF2-40B4-BE49-F238E27FC236}">
                <a16:creationId xmlns:a16="http://schemas.microsoft.com/office/drawing/2014/main" xmlns="" id="{5B0E3EF7-51B7-4B90-BA9C-18D6F8585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026" y="666750"/>
            <a:ext cx="3615261" cy="5238750"/>
          </a:xfrm>
          <a:prstGeom prst="rect">
            <a:avLst/>
          </a:prstGeom>
        </p:spPr>
      </p:pic>
    </p:spTree>
    <p:extLst>
      <p:ext uri="{BB962C8B-B14F-4D97-AF65-F5344CB8AC3E}">
        <p14:creationId xmlns:p14="http://schemas.microsoft.com/office/powerpoint/2010/main" val="238290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03E8C8A2-D2DA-42F8-84AA-AC5AB4251D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xmlns="" id="{9A5D1FE1-4883-49B4-AD3E-D0A3F8DCE12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xmlns="" id="{7F829EAE-7CB1-410F-BAF1-55BD6DC249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xmlns="" id="{4EA5F8CE-974F-4443-AB3C-4799C332304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xmlns="" id="{94075D0C-1739-4729-A5C8-5C5707A942F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xmlns="" id="{0DFD28A6-39F3-425F-8050-E5BF1B4523B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7" name="Rectangle 16">
            <a:extLst>
              <a:ext uri="{FF2B5EF4-FFF2-40B4-BE49-F238E27FC236}">
                <a16:creationId xmlns:a16="http://schemas.microsoft.com/office/drawing/2014/main" xmlns="" id="{9F1F6E2E-E2E7-4689-9E5D-51F37CBE41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BB728A18-FF26-43E9-AF31-9608EBA3D5C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229962" cy="6856214"/>
            <a:chOff x="-15736" y="0"/>
            <a:chExt cx="12229962" cy="6856214"/>
          </a:xfrm>
        </p:grpSpPr>
        <p:pic>
          <p:nvPicPr>
            <p:cNvPr id="20" name="Picture 19">
              <a:extLst>
                <a:ext uri="{FF2B5EF4-FFF2-40B4-BE49-F238E27FC236}">
                  <a16:creationId xmlns:a16="http://schemas.microsoft.com/office/drawing/2014/main" xmlns="" id="{D418D479-7A49-4E09-A270-87C36ABE505F}"/>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xmlns="" id="{F55AC523-B142-409D-BB68-747EDDCE60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xmlns="" id="{98FD6A06-A68E-49C5-8F1D-8945DD8C004F}"/>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xmlns="" id="{A6794A3D-A7E9-4DC9-98E4-02104E24AC3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 name="TextBox 3">
            <a:extLst>
              <a:ext uri="{FF2B5EF4-FFF2-40B4-BE49-F238E27FC236}">
                <a16:creationId xmlns:a16="http://schemas.microsoft.com/office/drawing/2014/main" xmlns="" id="{2F998937-D975-47DE-B05E-336867500A3C}"/>
              </a:ext>
            </a:extLst>
          </p:cNvPr>
          <p:cNvSpPr txBox="1"/>
          <p:nvPr/>
        </p:nvSpPr>
        <p:spPr>
          <a:xfrm>
            <a:off x="6553770" y="1041401"/>
            <a:ext cx="4538526" cy="23452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a:ln w="3175" cmpd="sng">
                  <a:noFill/>
                </a:ln>
                <a:solidFill>
                  <a:schemeClr val="tx1">
                    <a:lumMod val="85000"/>
                    <a:lumOff val="15000"/>
                  </a:schemeClr>
                </a:solidFill>
                <a:latin typeface="+mj-lt"/>
                <a:ea typeface="+mj-ea"/>
                <a:cs typeface="+mj-cs"/>
              </a:rPr>
              <a:t>YOGA SESSION BY </a:t>
            </a:r>
            <a:br>
              <a:rPr lang="en-US" sz="3000" b="1">
                <a:ln w="3175" cmpd="sng">
                  <a:noFill/>
                </a:ln>
                <a:solidFill>
                  <a:schemeClr val="tx1">
                    <a:lumMod val="85000"/>
                    <a:lumOff val="15000"/>
                  </a:schemeClr>
                </a:solidFill>
                <a:latin typeface="+mj-lt"/>
                <a:ea typeface="+mj-ea"/>
                <a:cs typeface="+mj-cs"/>
              </a:rPr>
            </a:br>
            <a:r>
              <a:rPr lang="en-US" sz="3000" b="1">
                <a:ln w="3175" cmpd="sng">
                  <a:noFill/>
                </a:ln>
                <a:solidFill>
                  <a:schemeClr val="tx1">
                    <a:lumMod val="85000"/>
                    <a:lumOff val="15000"/>
                  </a:schemeClr>
                </a:solidFill>
                <a:latin typeface="+mj-lt"/>
                <a:ea typeface="+mj-ea"/>
                <a:cs typeface="+mj-cs"/>
              </a:rPr>
              <a:t>     Ms. THANVI SREE</a:t>
            </a:r>
          </a:p>
          <a:p>
            <a:pPr algn="ctr">
              <a:lnSpc>
                <a:spcPct val="90000"/>
              </a:lnSpc>
              <a:spcBef>
                <a:spcPct val="0"/>
              </a:spcBef>
              <a:spcAft>
                <a:spcPts val="600"/>
              </a:spcAft>
            </a:pPr>
            <a:r>
              <a:rPr lang="en-US" sz="3000" b="1">
                <a:ln w="3175" cmpd="sng">
                  <a:noFill/>
                </a:ln>
                <a:solidFill>
                  <a:schemeClr val="tx1">
                    <a:lumMod val="85000"/>
                    <a:lumOff val="15000"/>
                  </a:schemeClr>
                </a:solidFill>
                <a:latin typeface="+mj-lt"/>
                <a:ea typeface="+mj-ea"/>
                <a:cs typeface="+mj-cs"/>
              </a:rPr>
              <a:t>             B.A. 2</a:t>
            </a:r>
            <a:r>
              <a:rPr lang="en-US" sz="3000" b="1" baseline="30000">
                <a:ln w="3175" cmpd="sng">
                  <a:noFill/>
                </a:ln>
                <a:solidFill>
                  <a:schemeClr val="tx1">
                    <a:lumMod val="85000"/>
                    <a:lumOff val="15000"/>
                  </a:schemeClr>
                </a:solidFill>
                <a:latin typeface="+mj-lt"/>
                <a:ea typeface="+mj-ea"/>
                <a:cs typeface="+mj-cs"/>
              </a:rPr>
              <a:t>nd</a:t>
            </a:r>
            <a:r>
              <a:rPr lang="en-US" sz="3000" b="1">
                <a:ln w="3175" cmpd="sng">
                  <a:noFill/>
                </a:ln>
                <a:solidFill>
                  <a:schemeClr val="tx1">
                    <a:lumMod val="85000"/>
                    <a:lumOff val="15000"/>
                  </a:schemeClr>
                </a:solidFill>
                <a:latin typeface="+mj-lt"/>
                <a:ea typeface="+mj-ea"/>
                <a:cs typeface="+mj-cs"/>
              </a:rPr>
              <a:t> year</a:t>
            </a:r>
          </a:p>
          <a:p>
            <a:pPr algn="ctr">
              <a:lnSpc>
                <a:spcPct val="90000"/>
              </a:lnSpc>
              <a:spcBef>
                <a:spcPct val="0"/>
              </a:spcBef>
              <a:spcAft>
                <a:spcPts val="600"/>
              </a:spcAft>
            </a:pPr>
            <a:r>
              <a:rPr lang="en-US" sz="3000" b="1">
                <a:ln w="3175" cmpd="sng">
                  <a:noFill/>
                </a:ln>
                <a:solidFill>
                  <a:schemeClr val="tx1">
                    <a:lumMod val="85000"/>
                    <a:lumOff val="15000"/>
                  </a:schemeClr>
                </a:solidFill>
                <a:latin typeface="+mj-lt"/>
                <a:ea typeface="+mj-ea"/>
                <a:cs typeface="+mj-cs"/>
              </a:rPr>
              <a:t>     Trained Teacher in Yoga</a:t>
            </a:r>
          </a:p>
        </p:txBody>
      </p:sp>
      <p:sp>
        <p:nvSpPr>
          <p:cNvPr id="25" name="Rectangle 24">
            <a:extLst>
              <a:ext uri="{FF2B5EF4-FFF2-40B4-BE49-F238E27FC236}">
                <a16:creationId xmlns:a16="http://schemas.microsoft.com/office/drawing/2014/main" xmlns="" id="{7731DD8B-7A0A-47A0-BF6B-EBB4F9709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7B55816-EB43-494A-9313-140BC27EEC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 b="11268"/>
          <a:stretch/>
        </p:blipFill>
        <p:spPr>
          <a:xfrm>
            <a:off x="1412683" y="1410208"/>
            <a:ext cx="4348925" cy="3858780"/>
          </a:xfrm>
          <a:prstGeom prst="rect">
            <a:avLst/>
          </a:prstGeom>
        </p:spPr>
      </p:pic>
      <p:cxnSp>
        <p:nvCxnSpPr>
          <p:cNvPr id="27" name="Straight Connector 26">
            <a:extLst>
              <a:ext uri="{FF2B5EF4-FFF2-40B4-BE49-F238E27FC236}">
                <a16:creationId xmlns:a16="http://schemas.microsoft.com/office/drawing/2014/main" xmlns="" id="{10A370BF-9768-4FA0-8887-C3777F3A9C9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1320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03E8C8A2-D2DA-42F8-84AA-AC5AB4251D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4" y="0"/>
            <a:ext cx="12231160" cy="6856214"/>
            <a:chOff x="-16934" y="0"/>
            <a:chExt cx="12231160" cy="6856214"/>
          </a:xfrm>
        </p:grpSpPr>
        <p:pic>
          <p:nvPicPr>
            <p:cNvPr id="10" name="Picture 9">
              <a:extLst>
                <a:ext uri="{FF2B5EF4-FFF2-40B4-BE49-F238E27FC236}">
                  <a16:creationId xmlns:a16="http://schemas.microsoft.com/office/drawing/2014/main" xmlns="" id="{9A5D1FE1-4883-49B4-AD3E-D0A3F8DCE12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xmlns="" id="{7F829EAE-7CB1-410F-BAF1-55BD6DC249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xmlns="" id="{4EA5F8CE-974F-4443-AB3C-4799C332304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3" name="Picture 12">
              <a:extLst>
                <a:ext uri="{FF2B5EF4-FFF2-40B4-BE49-F238E27FC236}">
                  <a16:creationId xmlns:a16="http://schemas.microsoft.com/office/drawing/2014/main" xmlns="" id="{94075D0C-1739-4729-A5C8-5C5707A942F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5" name="Straight Connector 14">
            <a:extLst>
              <a:ext uri="{FF2B5EF4-FFF2-40B4-BE49-F238E27FC236}">
                <a16:creationId xmlns:a16="http://schemas.microsoft.com/office/drawing/2014/main" xmlns="" id="{0DFD28A6-39F3-425F-8050-E5BF1B4523B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xmlns="" id="{FDF8837B-BAE2-489A-8F93-69216307D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B5CD98FC-D227-4220-B334-32E718708A79}"/>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11417"/>
          <a:stretch/>
        </p:blipFill>
        <p:spPr>
          <a:xfrm>
            <a:off x="20" y="-39886"/>
            <a:ext cx="12191980" cy="6857990"/>
          </a:xfrm>
          <a:prstGeom prst="rect">
            <a:avLst/>
          </a:prstGeom>
        </p:spPr>
      </p:pic>
      <p:sp>
        <p:nvSpPr>
          <p:cNvPr id="4" name="TextBox 3">
            <a:extLst>
              <a:ext uri="{FF2B5EF4-FFF2-40B4-BE49-F238E27FC236}">
                <a16:creationId xmlns:a16="http://schemas.microsoft.com/office/drawing/2014/main" xmlns="" id="{B1905C53-A89E-43AE-A5FF-2FCFFA51671C}"/>
              </a:ext>
            </a:extLst>
          </p:cNvPr>
          <p:cNvSpPr txBox="1"/>
          <p:nvPr/>
        </p:nvSpPr>
        <p:spPr>
          <a:xfrm>
            <a:off x="2692398" y="1857384"/>
            <a:ext cx="6815669" cy="1571616"/>
          </a:xfrm>
          <a:prstGeom prst="rect">
            <a:avLst/>
          </a:prstGeo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4600" dirty="0">
                <a:ln w="3175" cmpd="sng">
                  <a:noFill/>
                </a:ln>
                <a:solidFill>
                  <a:srgbClr val="FFFFFF"/>
                </a:solidFill>
                <a:latin typeface="Papyrus" panose="03070502060502030205" pitchFamily="66" charset="0"/>
                <a:ea typeface="+mj-ea"/>
                <a:cs typeface="+mj-cs"/>
              </a:rPr>
              <a:t>THANK YOU</a:t>
            </a:r>
          </a:p>
          <a:p>
            <a:pPr algn="ctr">
              <a:lnSpc>
                <a:spcPct val="90000"/>
              </a:lnSpc>
              <a:spcBef>
                <a:spcPct val="0"/>
              </a:spcBef>
              <a:spcAft>
                <a:spcPts val="600"/>
              </a:spcAft>
            </a:pPr>
            <a:endParaRPr lang="en-US" sz="4600" dirty="0">
              <a:ln w="3175" cmpd="sng">
                <a:noFill/>
              </a:ln>
              <a:solidFill>
                <a:srgbClr val="FFFFFF"/>
              </a:solidFill>
              <a:latin typeface="Papyrus" panose="03070502060502030205" pitchFamily="66" charset="0"/>
              <a:ea typeface="+mj-ea"/>
              <a:cs typeface="+mj-cs"/>
            </a:endParaRPr>
          </a:p>
          <a:p>
            <a:pPr algn="ctr">
              <a:lnSpc>
                <a:spcPct val="90000"/>
              </a:lnSpc>
              <a:spcBef>
                <a:spcPct val="0"/>
              </a:spcBef>
              <a:spcAft>
                <a:spcPts val="600"/>
              </a:spcAft>
            </a:pPr>
            <a:r>
              <a:rPr lang="en-US" sz="4600" dirty="0">
                <a:ln w="3175" cmpd="sng">
                  <a:noFill/>
                </a:ln>
                <a:solidFill>
                  <a:srgbClr val="FFFFFF"/>
                </a:solidFill>
                <a:latin typeface="Lucida Handwriting" panose="03010101010101010101" pitchFamily="66" charset="0"/>
                <a:ea typeface="+mj-ea"/>
                <a:cs typeface="+mj-cs"/>
              </a:rPr>
              <a:t>HAPPY YOGA DAY</a:t>
            </a:r>
          </a:p>
        </p:txBody>
      </p:sp>
      <p:cxnSp>
        <p:nvCxnSpPr>
          <p:cNvPr id="19" name="Straight Connector 18">
            <a:extLst>
              <a:ext uri="{FF2B5EF4-FFF2-40B4-BE49-F238E27FC236}">
                <a16:creationId xmlns:a16="http://schemas.microsoft.com/office/drawing/2014/main" xmlns="" id="{B48BEE9B-A2F4-4BF3-9EAD-16E1A7FC2DC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78660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207E88-64B6-4135-ACF7-2CA7BECFD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499" y="994103"/>
            <a:ext cx="4005395" cy="3569508"/>
          </a:xfrm>
          <a:prstGeom prst="rect">
            <a:avLst/>
          </a:prstGeom>
        </p:spPr>
      </p:pic>
      <p:sp>
        <p:nvSpPr>
          <p:cNvPr id="5" name="TextBox 4">
            <a:extLst>
              <a:ext uri="{FF2B5EF4-FFF2-40B4-BE49-F238E27FC236}">
                <a16:creationId xmlns:a16="http://schemas.microsoft.com/office/drawing/2014/main" xmlns="" id="{713E49E2-A136-4D55-AC23-E6D475702A6C}"/>
              </a:ext>
            </a:extLst>
          </p:cNvPr>
          <p:cNvSpPr txBox="1"/>
          <p:nvPr/>
        </p:nvSpPr>
        <p:spPr>
          <a:xfrm>
            <a:off x="6451135" y="763271"/>
            <a:ext cx="2306972" cy="461665"/>
          </a:xfrm>
          <a:prstGeom prst="rect">
            <a:avLst/>
          </a:prstGeom>
          <a:noFill/>
        </p:spPr>
        <p:txBody>
          <a:bodyPr wrap="square" rtlCol="0">
            <a:spAutoFit/>
          </a:bodyPr>
          <a:lstStyle/>
          <a:p>
            <a:r>
              <a:rPr lang="en-IN" dirty="0"/>
              <a:t>                     </a:t>
            </a:r>
            <a:r>
              <a:rPr lang="en-IN" sz="2400" b="1" dirty="0">
                <a:solidFill>
                  <a:schemeClr val="accent5"/>
                </a:solidFill>
                <a:latin typeface="Times New Roman" panose="02020603050405020304" pitchFamily="18" charset="0"/>
                <a:cs typeface="Times New Roman" panose="02020603050405020304" pitchFamily="18" charset="0"/>
              </a:rPr>
              <a:t>YOGA</a:t>
            </a:r>
          </a:p>
        </p:txBody>
      </p:sp>
      <p:sp>
        <p:nvSpPr>
          <p:cNvPr id="6" name="TextBox 5">
            <a:extLst>
              <a:ext uri="{FF2B5EF4-FFF2-40B4-BE49-F238E27FC236}">
                <a16:creationId xmlns:a16="http://schemas.microsoft.com/office/drawing/2014/main" xmlns="" id="{15A74BBB-E82B-4F2C-AE63-CD392F66FA14}"/>
              </a:ext>
            </a:extLst>
          </p:cNvPr>
          <p:cNvSpPr txBox="1"/>
          <p:nvPr/>
        </p:nvSpPr>
        <p:spPr>
          <a:xfrm>
            <a:off x="5427676" y="1343244"/>
            <a:ext cx="5528345" cy="5170646"/>
          </a:xfrm>
          <a:prstGeom prst="rect">
            <a:avLst/>
          </a:prstGeom>
          <a:noFill/>
        </p:spPr>
        <p:txBody>
          <a:bodyPr wrap="square" rtlCol="0">
            <a:spAutoFit/>
          </a:bodyPr>
          <a:lstStyle/>
          <a:p>
            <a:r>
              <a:rPr lang="en-IN" sz="2000" dirty="0">
                <a:solidFill>
                  <a:schemeClr val="tx2"/>
                </a:solidFill>
                <a:latin typeface="Arial Narrow" panose="020B0606020202030204" pitchFamily="34" charset="0"/>
              </a:rPr>
              <a:t>Yoga is</a:t>
            </a:r>
            <a:r>
              <a:rPr lang="en-US" dirty="0"/>
              <a:t> </a:t>
            </a:r>
            <a:r>
              <a:rPr lang="en-US" dirty="0">
                <a:latin typeface="Arial Narrow" panose="020B0606020202030204" pitchFamily="34" charset="0"/>
              </a:rPr>
              <a:t>a group of </a:t>
            </a:r>
            <a:r>
              <a:rPr lang="en-US" dirty="0">
                <a:latin typeface="Arial Narrow" panose="020B0606020202030204" pitchFamily="34" charset="0"/>
                <a:hlinkClick r:id="rId3" tooltip="Human body"/>
              </a:rPr>
              <a:t>physical</a:t>
            </a:r>
            <a:r>
              <a:rPr lang="en-US" dirty="0">
                <a:latin typeface="Arial Narrow" panose="020B0606020202030204" pitchFamily="34" charset="0"/>
              </a:rPr>
              <a:t>, </a:t>
            </a:r>
            <a:r>
              <a:rPr lang="en-US" dirty="0">
                <a:latin typeface="Arial Narrow" panose="020B0606020202030204" pitchFamily="34" charset="0"/>
                <a:hlinkClick r:id="rId3" tooltip="Mind"/>
              </a:rPr>
              <a:t>mental</a:t>
            </a:r>
            <a:r>
              <a:rPr lang="en-US" dirty="0">
                <a:latin typeface="Arial Narrow" panose="020B0606020202030204" pitchFamily="34" charset="0"/>
              </a:rPr>
              <a:t>, and </a:t>
            </a:r>
            <a:r>
              <a:rPr lang="en-US" dirty="0">
                <a:latin typeface="Arial Narrow" panose="020B0606020202030204" pitchFamily="34" charset="0"/>
                <a:hlinkClick r:id="rId3" tooltip="Soul"/>
              </a:rPr>
              <a:t>spiritual</a:t>
            </a:r>
            <a:r>
              <a:rPr lang="en-US" dirty="0">
                <a:latin typeface="Arial Narrow" panose="020B0606020202030204" pitchFamily="34" charset="0"/>
              </a:rPr>
              <a:t> practices or disciplines which originated in </a:t>
            </a:r>
            <a:r>
              <a:rPr lang="en-US" dirty="0">
                <a:latin typeface="Arial Narrow" panose="020B0606020202030204" pitchFamily="34" charset="0"/>
                <a:hlinkClick r:id="rId3" tooltip="Ancient India"/>
              </a:rPr>
              <a:t>ancient India</a:t>
            </a:r>
            <a:r>
              <a:rPr lang="en-US" dirty="0">
                <a:latin typeface="Arial Narrow" panose="020B0606020202030204" pitchFamily="34" charset="0"/>
              </a:rPr>
              <a:t>. The purpose of yoga is to build strength, awareness and harmony in both the mind and body.</a:t>
            </a:r>
          </a:p>
          <a:p>
            <a:r>
              <a:rPr lang="en-IN" b="1" dirty="0">
                <a:solidFill>
                  <a:schemeClr val="accent5"/>
                </a:solidFill>
              </a:rPr>
              <a:t>Physical benefits</a:t>
            </a:r>
          </a:p>
          <a:p>
            <a:pPr marL="285750" indent="-285750">
              <a:buFont typeface="Arial" panose="020B0604020202020204" pitchFamily="34" charset="0"/>
              <a:buChar char="•"/>
            </a:pPr>
            <a:r>
              <a:rPr lang="en-US" dirty="0">
                <a:latin typeface="Arial Narrow" panose="020B0606020202030204" pitchFamily="34" charset="0"/>
              </a:rPr>
              <a:t>increased flexibility</a:t>
            </a:r>
          </a:p>
          <a:p>
            <a:pPr marL="285750" indent="-285750">
              <a:buFont typeface="Arial" panose="020B0604020202020204" pitchFamily="34" charset="0"/>
              <a:buChar char="•"/>
            </a:pPr>
            <a:r>
              <a:rPr lang="en-US" dirty="0">
                <a:latin typeface="Arial Narrow" panose="020B0606020202030204" pitchFamily="34" charset="0"/>
              </a:rPr>
              <a:t>increased muscle strength and tone</a:t>
            </a:r>
          </a:p>
          <a:p>
            <a:pPr marL="285750" indent="-285750">
              <a:buFont typeface="Arial" panose="020B0604020202020204" pitchFamily="34" charset="0"/>
              <a:buChar char="•"/>
            </a:pPr>
            <a:r>
              <a:rPr lang="en-US" dirty="0">
                <a:latin typeface="Arial Narrow" panose="020B0606020202030204" pitchFamily="34" charset="0"/>
              </a:rPr>
              <a:t>improved respiration, energy and vitality</a:t>
            </a:r>
          </a:p>
          <a:p>
            <a:pPr marL="285750" indent="-285750">
              <a:buFont typeface="Arial" panose="020B0604020202020204" pitchFamily="34" charset="0"/>
              <a:buChar char="•"/>
            </a:pPr>
            <a:r>
              <a:rPr lang="en-US" dirty="0">
                <a:latin typeface="Arial Narrow" panose="020B0606020202030204" pitchFamily="34" charset="0"/>
              </a:rPr>
              <a:t>maintaining a balanced metabolism</a:t>
            </a:r>
          </a:p>
          <a:p>
            <a:pPr marL="285750" indent="-285750">
              <a:buFont typeface="Arial" panose="020B0604020202020204" pitchFamily="34" charset="0"/>
              <a:buChar char="•"/>
            </a:pPr>
            <a:r>
              <a:rPr lang="en-US" dirty="0">
                <a:latin typeface="Arial Narrow" panose="020B0606020202030204" pitchFamily="34" charset="0"/>
              </a:rPr>
              <a:t>weight reduction</a:t>
            </a:r>
          </a:p>
          <a:p>
            <a:r>
              <a:rPr lang="en-IN" b="1" dirty="0">
                <a:solidFill>
                  <a:schemeClr val="accent5"/>
                </a:solidFill>
              </a:rPr>
              <a:t>Mental benefits</a:t>
            </a:r>
          </a:p>
          <a:p>
            <a:r>
              <a:rPr lang="en-US" dirty="0">
                <a:latin typeface="Arial Narrow" panose="020B0606020202030204" pitchFamily="34" charset="0"/>
              </a:rPr>
              <a:t>Stress can reveal itself in many ways, including back or neck pain, sleeping problems, headaches, drug abuse, and an inability to concentrate. Yoga can be very effective in developing coping skills and reaching a more positive outlook on life.</a:t>
            </a:r>
          </a:p>
          <a:p>
            <a:endParaRPr lang="en-IN" b="1" dirty="0"/>
          </a:p>
          <a:p>
            <a:r>
              <a:rPr lang="en-IN" sz="2000" dirty="0"/>
              <a:t/>
            </a:r>
            <a:br>
              <a:rPr lang="en-IN" sz="2000" dirty="0"/>
            </a:br>
            <a:endParaRPr lang="en-IN" sz="2000"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3394682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03E8C8A2-D2DA-42F8-84AA-AC5AB4251D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4" y="0"/>
            <a:ext cx="12231160" cy="6856214"/>
            <a:chOff x="-16934" y="0"/>
            <a:chExt cx="12231160" cy="6856214"/>
          </a:xfrm>
        </p:grpSpPr>
        <p:pic>
          <p:nvPicPr>
            <p:cNvPr id="19" name="Picture 18">
              <a:extLst>
                <a:ext uri="{FF2B5EF4-FFF2-40B4-BE49-F238E27FC236}">
                  <a16:creationId xmlns:a16="http://schemas.microsoft.com/office/drawing/2014/main" xmlns="" id="{9A5D1FE1-4883-49B4-AD3E-D0A3F8DCE12C}"/>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0" name="Rectangle 19">
              <a:extLst>
                <a:ext uri="{FF2B5EF4-FFF2-40B4-BE49-F238E27FC236}">
                  <a16:creationId xmlns:a16="http://schemas.microsoft.com/office/drawing/2014/main" xmlns="" id="{7F829EAE-7CB1-410F-BAF1-55BD6DC249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1" name="Picture 20">
              <a:extLst>
                <a:ext uri="{FF2B5EF4-FFF2-40B4-BE49-F238E27FC236}">
                  <a16:creationId xmlns:a16="http://schemas.microsoft.com/office/drawing/2014/main" xmlns="" id="{4EA5F8CE-974F-4443-AB3C-4799C332304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2" name="Picture 21">
              <a:extLst>
                <a:ext uri="{FF2B5EF4-FFF2-40B4-BE49-F238E27FC236}">
                  <a16:creationId xmlns:a16="http://schemas.microsoft.com/office/drawing/2014/main" xmlns="" id="{94075D0C-1739-4729-A5C8-5C5707A942F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4" name="Straight Connector 23">
            <a:extLst>
              <a:ext uri="{FF2B5EF4-FFF2-40B4-BE49-F238E27FC236}">
                <a16:creationId xmlns:a16="http://schemas.microsoft.com/office/drawing/2014/main" xmlns="" id="{0DFD28A6-39F3-425F-8050-E5BF1B4523B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xmlns="" id="{FDF8837B-BAE2-489A-8F93-69216307D5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69626856-17A3-4961-83B4-13D715B5E354}"/>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20333" b="4667"/>
          <a:stretch/>
        </p:blipFill>
        <p:spPr>
          <a:xfrm>
            <a:off x="20" y="10"/>
            <a:ext cx="12191980" cy="6857990"/>
          </a:xfrm>
          <a:prstGeom prst="rect">
            <a:avLst/>
          </a:prstGeom>
        </p:spPr>
      </p:pic>
      <p:sp>
        <p:nvSpPr>
          <p:cNvPr id="9" name="TextBox 8">
            <a:extLst>
              <a:ext uri="{FF2B5EF4-FFF2-40B4-BE49-F238E27FC236}">
                <a16:creationId xmlns:a16="http://schemas.microsoft.com/office/drawing/2014/main" xmlns="" id="{5910190C-9F47-46E3-AC8E-F5F96A557D43}"/>
              </a:ext>
            </a:extLst>
          </p:cNvPr>
          <p:cNvSpPr txBox="1"/>
          <p:nvPr/>
        </p:nvSpPr>
        <p:spPr>
          <a:xfrm>
            <a:off x="2852417" y="1905008"/>
            <a:ext cx="6815669" cy="200036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000" b="1" dirty="0">
                <a:ln w="3175" cmpd="sng">
                  <a:noFill/>
                </a:ln>
                <a:solidFill>
                  <a:srgbClr val="FFFFFF"/>
                </a:solidFill>
                <a:latin typeface="+mj-lt"/>
                <a:ea typeface="+mj-ea"/>
                <a:cs typeface="+mj-cs"/>
              </a:rPr>
              <a:t>         ACTIVITIES DONE BY </a:t>
            </a:r>
          </a:p>
          <a:p>
            <a:pPr algn="ctr">
              <a:lnSpc>
                <a:spcPct val="90000"/>
              </a:lnSpc>
              <a:spcBef>
                <a:spcPct val="0"/>
              </a:spcBef>
              <a:spcAft>
                <a:spcPts val="600"/>
              </a:spcAft>
            </a:pPr>
            <a:r>
              <a:rPr lang="en-US" sz="3000" b="1" dirty="0">
                <a:ln w="3175" cmpd="sng">
                  <a:noFill/>
                </a:ln>
                <a:solidFill>
                  <a:srgbClr val="FFFFFF"/>
                </a:solidFill>
                <a:latin typeface="+mj-lt"/>
                <a:ea typeface="+mj-ea"/>
                <a:cs typeface="+mj-cs"/>
              </a:rPr>
              <a:t>           NSS VOLUNTEERS</a:t>
            </a:r>
          </a:p>
          <a:p>
            <a:pPr algn="ctr">
              <a:lnSpc>
                <a:spcPct val="90000"/>
              </a:lnSpc>
              <a:spcBef>
                <a:spcPct val="0"/>
              </a:spcBef>
              <a:spcAft>
                <a:spcPts val="600"/>
              </a:spcAft>
            </a:pPr>
            <a:r>
              <a:rPr lang="en-US" sz="3000" b="1" dirty="0">
                <a:ln w="3175" cmpd="sng">
                  <a:noFill/>
                </a:ln>
                <a:solidFill>
                  <a:srgbClr val="FFFFFF"/>
                </a:solidFill>
                <a:latin typeface="+mj-lt"/>
                <a:ea typeface="+mj-ea"/>
                <a:cs typeface="+mj-cs"/>
              </a:rPr>
              <a:t>         </a:t>
            </a:r>
            <a:r>
              <a:rPr lang="en-US" sz="3000" b="1" dirty="0">
                <a:ln w="3175" cmpd="sng">
                  <a:noFill/>
                </a:ln>
                <a:solidFill>
                  <a:srgbClr val="FFFFFF"/>
                </a:solidFill>
                <a:latin typeface="Bookman Old Style" panose="02050604050505020204" pitchFamily="18" charset="0"/>
                <a:ea typeface="+mj-ea"/>
                <a:cs typeface="+mj-cs"/>
              </a:rPr>
              <a:t>Yoga Week Challenge</a:t>
            </a:r>
          </a:p>
          <a:p>
            <a:pPr algn="ctr">
              <a:lnSpc>
                <a:spcPct val="90000"/>
              </a:lnSpc>
              <a:spcBef>
                <a:spcPct val="0"/>
              </a:spcBef>
              <a:spcAft>
                <a:spcPts val="600"/>
              </a:spcAft>
            </a:pPr>
            <a:endParaRPr lang="en-US" sz="3000" dirty="0">
              <a:ln w="3175" cmpd="sng">
                <a:noFill/>
              </a:ln>
              <a:solidFill>
                <a:srgbClr val="FFFFFF"/>
              </a:solidFill>
              <a:latin typeface="+mj-lt"/>
              <a:ea typeface="+mj-ea"/>
              <a:cs typeface="+mj-cs"/>
            </a:endParaRPr>
          </a:p>
        </p:txBody>
      </p:sp>
      <p:cxnSp>
        <p:nvCxnSpPr>
          <p:cNvPr id="28" name="Straight Connector 27">
            <a:extLst>
              <a:ext uri="{FF2B5EF4-FFF2-40B4-BE49-F238E27FC236}">
                <a16:creationId xmlns:a16="http://schemas.microsoft.com/office/drawing/2014/main" xmlns="" id="{B48BEE9B-A2F4-4BF3-9EAD-16E1A7FC2DC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147223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87257D3-21D5-4834-B3C3-D2D31AA26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9124" y="898525"/>
            <a:ext cx="3476625" cy="4635500"/>
          </a:xfrm>
          <a:prstGeom prst="rect">
            <a:avLst/>
          </a:prstGeom>
        </p:spPr>
      </p:pic>
      <p:pic>
        <p:nvPicPr>
          <p:cNvPr id="5" name="Picture 4">
            <a:extLst>
              <a:ext uri="{FF2B5EF4-FFF2-40B4-BE49-F238E27FC236}">
                <a16:creationId xmlns:a16="http://schemas.microsoft.com/office/drawing/2014/main" xmlns="" id="{54DC75BE-7D61-4AA1-8111-2F10D7D8B2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855" y="898525"/>
            <a:ext cx="3476625" cy="4635500"/>
          </a:xfrm>
          <a:prstGeom prst="rect">
            <a:avLst/>
          </a:prstGeom>
        </p:spPr>
      </p:pic>
      <p:sp>
        <p:nvSpPr>
          <p:cNvPr id="7" name="TextBox 6">
            <a:extLst>
              <a:ext uri="{FF2B5EF4-FFF2-40B4-BE49-F238E27FC236}">
                <a16:creationId xmlns:a16="http://schemas.microsoft.com/office/drawing/2014/main" xmlns="" id="{535038E7-BAB7-42D9-B6E0-1201654A2AE8}"/>
              </a:ext>
            </a:extLst>
          </p:cNvPr>
          <p:cNvSpPr txBox="1"/>
          <p:nvPr/>
        </p:nvSpPr>
        <p:spPr>
          <a:xfrm>
            <a:off x="990600" y="1000125"/>
            <a:ext cx="2952750" cy="4524315"/>
          </a:xfrm>
          <a:prstGeom prst="rect">
            <a:avLst/>
          </a:prstGeom>
          <a:noFill/>
        </p:spPr>
        <p:txBody>
          <a:bodyPr wrap="square" rtlCol="0">
            <a:spAutoFit/>
          </a:bodyPr>
          <a:lstStyle/>
          <a:p>
            <a:r>
              <a:rPr lang="en-IN" sz="3600" b="1" dirty="0"/>
              <a:t>As Per The Protocol Given By NSS Cell, The following Activities of UCW Has been planned.</a:t>
            </a:r>
          </a:p>
        </p:txBody>
      </p:sp>
    </p:spTree>
    <p:extLst>
      <p:ext uri="{BB962C8B-B14F-4D97-AF65-F5344CB8AC3E}">
        <p14:creationId xmlns:p14="http://schemas.microsoft.com/office/powerpoint/2010/main" val="3815673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2B66E6C-AB80-4498-807B-ACE2CDE9D856}"/>
              </a:ext>
            </a:extLst>
          </p:cNvPr>
          <p:cNvSpPr txBox="1"/>
          <p:nvPr/>
        </p:nvSpPr>
        <p:spPr>
          <a:xfrm>
            <a:off x="2368055" y="1334571"/>
            <a:ext cx="2676525" cy="523220"/>
          </a:xfrm>
          <a:prstGeom prst="rect">
            <a:avLst/>
          </a:prstGeom>
          <a:noFill/>
        </p:spPr>
        <p:txBody>
          <a:bodyPr wrap="square" rtlCol="0">
            <a:spAutoFit/>
          </a:bodyPr>
          <a:lstStyle/>
          <a:p>
            <a:r>
              <a:rPr lang="en-IN" sz="2800" dirty="0">
                <a:solidFill>
                  <a:srgbClr val="008000"/>
                </a:solidFill>
                <a:latin typeface="Times New Roman" panose="02020603050405020304" pitchFamily="18" charset="0"/>
                <a:cs typeface="Times New Roman" panose="02020603050405020304" pitchFamily="18" charset="0"/>
              </a:rPr>
              <a:t>      ACTIVITY 1</a:t>
            </a:r>
          </a:p>
        </p:txBody>
      </p:sp>
      <p:sp>
        <p:nvSpPr>
          <p:cNvPr id="3" name="TextBox 2">
            <a:extLst>
              <a:ext uri="{FF2B5EF4-FFF2-40B4-BE49-F238E27FC236}">
                <a16:creationId xmlns:a16="http://schemas.microsoft.com/office/drawing/2014/main" xmlns="" id="{B774013B-CD8B-44BB-8023-6CD5E3637B29}"/>
              </a:ext>
            </a:extLst>
          </p:cNvPr>
          <p:cNvSpPr txBox="1"/>
          <p:nvPr/>
        </p:nvSpPr>
        <p:spPr>
          <a:xfrm>
            <a:off x="1284783" y="2340528"/>
            <a:ext cx="5201174" cy="2862322"/>
          </a:xfrm>
          <a:prstGeom prst="rect">
            <a:avLst/>
          </a:prstGeom>
          <a:noFill/>
        </p:spPr>
        <p:txBody>
          <a:bodyPr wrap="square" rtlCol="0">
            <a:spAutoFit/>
          </a:bodyPr>
          <a:lstStyle/>
          <a:p>
            <a:r>
              <a:rPr lang="en-IN" sz="2000" dirty="0">
                <a:solidFill>
                  <a:schemeClr val="accent5"/>
                </a:solidFill>
                <a:latin typeface="Arial Narrow" panose="020B0606020202030204" pitchFamily="34" charset="0"/>
              </a:rPr>
              <a:t># Everyday Challenge</a:t>
            </a:r>
          </a:p>
          <a:p>
            <a:r>
              <a:rPr lang="en-IN" sz="2000" dirty="0">
                <a:latin typeface="Arial Narrow" panose="020B0606020202030204" pitchFamily="34" charset="0"/>
              </a:rPr>
              <a:t>                     Challenge we have given ourselves to make Habituated with the activities given in the picture. Daily we have given a emojis to mark the things we did. From 15-06-2020 to 20-06-2020 </a:t>
            </a:r>
            <a:r>
              <a:rPr lang="en-IN" sz="2000" dirty="0" err="1">
                <a:latin typeface="Arial Narrow" panose="020B0606020202030204" pitchFamily="34" charset="0"/>
              </a:rPr>
              <a:t>i.e</a:t>
            </a:r>
            <a:r>
              <a:rPr lang="en-IN" sz="2000" dirty="0">
                <a:latin typeface="Arial Narrow" panose="020B0606020202030204" pitchFamily="34" charset="0"/>
              </a:rPr>
              <a:t> 6</a:t>
            </a:r>
          </a:p>
          <a:p>
            <a:r>
              <a:rPr lang="en-IN" sz="2000" dirty="0">
                <a:latin typeface="Arial Narrow" panose="020B0606020202030204" pitchFamily="34" charset="0"/>
              </a:rPr>
              <a:t>days we challenged ourselves.</a:t>
            </a:r>
          </a:p>
          <a:p>
            <a:r>
              <a:rPr lang="en-IN" sz="2000" dirty="0">
                <a:latin typeface="Arial Narrow" panose="020B0606020202030204" pitchFamily="34" charset="0"/>
              </a:rPr>
              <a:t>              Response of the activity is so good that most of the volunteers has learned to make them as habit.  </a:t>
            </a:r>
          </a:p>
          <a:p>
            <a:r>
              <a:rPr lang="en-IN" sz="2000" dirty="0">
                <a:latin typeface="Arial Narrow" panose="020B0606020202030204" pitchFamily="34" charset="0"/>
              </a:rPr>
              <a:t>                </a:t>
            </a:r>
          </a:p>
        </p:txBody>
      </p:sp>
      <p:pic>
        <p:nvPicPr>
          <p:cNvPr id="5" name="Picture 4">
            <a:extLst>
              <a:ext uri="{FF2B5EF4-FFF2-40B4-BE49-F238E27FC236}">
                <a16:creationId xmlns:a16="http://schemas.microsoft.com/office/drawing/2014/main" xmlns="" id="{A8AAE39B-97E8-4509-B9D3-4FF68D5E1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7421" y="862012"/>
            <a:ext cx="3961780" cy="5133975"/>
          </a:xfrm>
          <a:prstGeom prst="rect">
            <a:avLst/>
          </a:prstGeom>
        </p:spPr>
      </p:pic>
    </p:spTree>
    <p:extLst>
      <p:ext uri="{BB962C8B-B14F-4D97-AF65-F5344CB8AC3E}">
        <p14:creationId xmlns:p14="http://schemas.microsoft.com/office/powerpoint/2010/main" val="1256358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809EA27C-DE62-4CEC-A6D3-4FA9EF40A5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113E45E3-048D-4435-AD26-219E26454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690" y="1232959"/>
            <a:ext cx="3968327" cy="5249332"/>
          </a:xfrm>
          <a:prstGeom prst="rect">
            <a:avLst/>
          </a:prstGeom>
          <a:ln w="127000" cap="sq">
            <a:solidFill>
              <a:srgbClr val="FFFFFF"/>
            </a:solidFill>
            <a:miter lim="800000"/>
          </a:ln>
        </p:spPr>
      </p:pic>
      <p:pic>
        <p:nvPicPr>
          <p:cNvPr id="3" name="Picture 2">
            <a:extLst>
              <a:ext uri="{FF2B5EF4-FFF2-40B4-BE49-F238E27FC236}">
                <a16:creationId xmlns:a16="http://schemas.microsoft.com/office/drawing/2014/main" xmlns="" id="{3C366978-CA73-449D-8641-A7DC61283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481" y="1232959"/>
            <a:ext cx="4041985" cy="5249332"/>
          </a:xfrm>
          <a:prstGeom prst="rect">
            <a:avLst/>
          </a:prstGeom>
          <a:ln w="127000" cap="sq">
            <a:solidFill>
              <a:srgbClr val="FFFFFF"/>
            </a:solidFill>
            <a:miter lim="800000"/>
          </a:ln>
        </p:spPr>
      </p:pic>
      <p:sp>
        <p:nvSpPr>
          <p:cNvPr id="6" name="TextBox 5">
            <a:extLst>
              <a:ext uri="{FF2B5EF4-FFF2-40B4-BE49-F238E27FC236}">
                <a16:creationId xmlns:a16="http://schemas.microsoft.com/office/drawing/2014/main" xmlns="" id="{55275B62-799A-4553-9109-A43940691AB1}"/>
              </a:ext>
            </a:extLst>
          </p:cNvPr>
          <p:cNvSpPr txBox="1"/>
          <p:nvPr/>
        </p:nvSpPr>
        <p:spPr>
          <a:xfrm>
            <a:off x="2381250" y="385647"/>
            <a:ext cx="8466241" cy="461665"/>
          </a:xfrm>
          <a:prstGeom prst="rect">
            <a:avLst/>
          </a:prstGeom>
          <a:noFill/>
        </p:spPr>
        <p:txBody>
          <a:bodyPr wrap="square" rtlCol="0">
            <a:spAutoFit/>
          </a:bodyPr>
          <a:lstStyle/>
          <a:p>
            <a:r>
              <a:rPr lang="en-IN" sz="2400" b="1" dirty="0"/>
              <a:t>SAMPLES OF THE EDITED PICS ABOUT THE ACTIVITY</a:t>
            </a:r>
          </a:p>
        </p:txBody>
      </p:sp>
    </p:spTree>
    <p:extLst>
      <p:ext uri="{BB962C8B-B14F-4D97-AF65-F5344CB8AC3E}">
        <p14:creationId xmlns:p14="http://schemas.microsoft.com/office/powerpoint/2010/main" val="871262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D641FE4-246D-4508-9684-DA94A1D5DDC6}"/>
              </a:ext>
            </a:extLst>
          </p:cNvPr>
          <p:cNvSpPr txBox="1"/>
          <p:nvPr/>
        </p:nvSpPr>
        <p:spPr>
          <a:xfrm>
            <a:off x="5181600" y="838200"/>
            <a:ext cx="2762250" cy="523220"/>
          </a:xfrm>
          <a:prstGeom prst="rect">
            <a:avLst/>
          </a:prstGeom>
          <a:noFill/>
        </p:spPr>
        <p:txBody>
          <a:bodyPr wrap="square" rtlCol="0">
            <a:spAutoFit/>
          </a:bodyPr>
          <a:lstStyle/>
          <a:p>
            <a:r>
              <a:rPr lang="en-IN" sz="2800" dirty="0">
                <a:solidFill>
                  <a:srgbClr val="008000"/>
                </a:solidFill>
                <a:latin typeface="Times New Roman" panose="02020603050405020304" pitchFamily="18" charset="0"/>
                <a:cs typeface="Times New Roman" panose="02020603050405020304" pitchFamily="18" charset="0"/>
              </a:rPr>
              <a:t>ACTIVITY 2</a:t>
            </a:r>
          </a:p>
        </p:txBody>
      </p:sp>
      <p:sp>
        <p:nvSpPr>
          <p:cNvPr id="4" name="TextBox 3">
            <a:extLst>
              <a:ext uri="{FF2B5EF4-FFF2-40B4-BE49-F238E27FC236}">
                <a16:creationId xmlns:a16="http://schemas.microsoft.com/office/drawing/2014/main" xmlns="" id="{16EEAC7F-238B-402D-98E1-1E4AABF0E047}"/>
              </a:ext>
            </a:extLst>
          </p:cNvPr>
          <p:cNvSpPr txBox="1"/>
          <p:nvPr/>
        </p:nvSpPr>
        <p:spPr>
          <a:xfrm>
            <a:off x="1885950" y="1743075"/>
            <a:ext cx="4876800" cy="3170099"/>
          </a:xfrm>
          <a:prstGeom prst="rect">
            <a:avLst/>
          </a:prstGeom>
          <a:noFill/>
        </p:spPr>
        <p:txBody>
          <a:bodyPr wrap="square" rtlCol="0">
            <a:spAutoFit/>
          </a:bodyPr>
          <a:lstStyle/>
          <a:p>
            <a:r>
              <a:rPr lang="en-IN" sz="2000" dirty="0">
                <a:solidFill>
                  <a:schemeClr val="accent5"/>
                </a:solidFill>
                <a:latin typeface="Arial Narrow" panose="020B0606020202030204" pitchFamily="34" charset="0"/>
              </a:rPr>
              <a:t># Positivity Within Me</a:t>
            </a:r>
          </a:p>
          <a:p>
            <a:r>
              <a:rPr lang="en-IN" sz="2000" dirty="0">
                <a:latin typeface="Arial Narrow" panose="020B0606020202030204" pitchFamily="34" charset="0"/>
              </a:rPr>
              <a:t>                    Yoga mostly promotes Positivity within us. This activity has been done on 15-06-2020 and 16-06-2020. We wanted to get those positive vibes out with little touch of creativity. We have asked the volunteers to figure out the Things in which they feel positive. And then they have to make those things in a COLLAGE. In this way we can remind them their positivity. </a:t>
            </a:r>
          </a:p>
          <a:p>
            <a:endParaRPr lang="en-IN" sz="2000" dirty="0">
              <a:latin typeface="Arial Narrow" panose="020B0606020202030204" pitchFamily="34" charset="0"/>
            </a:endParaRPr>
          </a:p>
        </p:txBody>
      </p:sp>
      <p:pic>
        <p:nvPicPr>
          <p:cNvPr id="6" name="Picture 5">
            <a:extLst>
              <a:ext uri="{FF2B5EF4-FFF2-40B4-BE49-F238E27FC236}">
                <a16:creationId xmlns:a16="http://schemas.microsoft.com/office/drawing/2014/main" xmlns="" id="{BF068C79-81AB-4FE7-95EA-FD06221FD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599" y="1413866"/>
            <a:ext cx="4067176" cy="4658267"/>
          </a:xfrm>
          <a:prstGeom prst="rect">
            <a:avLst/>
          </a:prstGeom>
        </p:spPr>
      </p:pic>
    </p:spTree>
    <p:extLst>
      <p:ext uri="{BB962C8B-B14F-4D97-AF65-F5344CB8AC3E}">
        <p14:creationId xmlns:p14="http://schemas.microsoft.com/office/powerpoint/2010/main" val="3468162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E00ED58B-CEC5-4786-807F-E4D0A90B908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6934" y="0"/>
            <a:ext cx="12231160" cy="6856214"/>
            <a:chOff x="-16934" y="0"/>
            <a:chExt cx="12231160" cy="6856214"/>
          </a:xfrm>
        </p:grpSpPr>
        <p:pic>
          <p:nvPicPr>
            <p:cNvPr id="18" name="Picture 17">
              <a:extLst>
                <a:ext uri="{FF2B5EF4-FFF2-40B4-BE49-F238E27FC236}">
                  <a16:creationId xmlns:a16="http://schemas.microsoft.com/office/drawing/2014/main" xmlns="" id="{12727E8B-B76E-44AE-BA84-72E67FFFFB39}"/>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9" name="Rectangle 18">
              <a:extLst>
                <a:ext uri="{FF2B5EF4-FFF2-40B4-BE49-F238E27FC236}">
                  <a16:creationId xmlns:a16="http://schemas.microsoft.com/office/drawing/2014/main" xmlns="" id="{1B4D4A5E-A361-484B-BA87-71470F0CEB2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xmlns="" id="{65B2E45B-3291-4196-85CD-8C21E2674532}"/>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1" name="Picture 20">
              <a:extLst>
                <a:ext uri="{FF2B5EF4-FFF2-40B4-BE49-F238E27FC236}">
                  <a16:creationId xmlns:a16="http://schemas.microsoft.com/office/drawing/2014/main" xmlns="" id="{7845E1EB-926E-47C1-8FEA-136188263C3D}"/>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3" name="Straight Connector 22">
            <a:extLst>
              <a:ext uri="{FF2B5EF4-FFF2-40B4-BE49-F238E27FC236}">
                <a16:creationId xmlns:a16="http://schemas.microsoft.com/office/drawing/2014/main" xmlns="" id="{FE334D75-621B-40C8-8B6E-F7444F8C0FF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5" name="Rectangle 24">
            <a:extLst>
              <a:ext uri="{FF2B5EF4-FFF2-40B4-BE49-F238E27FC236}">
                <a16:creationId xmlns:a16="http://schemas.microsoft.com/office/drawing/2014/main" xmlns="" id="{D652EAB3-B5F2-4AA3-B954-26F38AC67F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xmlns="" id="{BAD2BE7F-3E20-4AC6-9CFC-41A82B7E7D4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786"/>
            <a:ext cx="12229962" cy="6856214"/>
            <a:chOff x="-15736" y="0"/>
            <a:chExt cx="12229962" cy="6856214"/>
          </a:xfrm>
        </p:grpSpPr>
        <p:pic>
          <p:nvPicPr>
            <p:cNvPr id="28" name="Picture 27">
              <a:extLst>
                <a:ext uri="{FF2B5EF4-FFF2-40B4-BE49-F238E27FC236}">
                  <a16:creationId xmlns:a16="http://schemas.microsoft.com/office/drawing/2014/main" xmlns="" id="{E94A0178-54EB-4B40-B93C-A245846BFA62}"/>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xmlns="" id="{13A2EFE7-A922-4226-AC11-93A9724544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xmlns="" id="{8A7A2BEF-6AFB-4298-A452-DF55BF33EED2}"/>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 name="Picture 30">
              <a:extLst>
                <a:ext uri="{FF2B5EF4-FFF2-40B4-BE49-F238E27FC236}">
                  <a16:creationId xmlns:a16="http://schemas.microsoft.com/office/drawing/2014/main" xmlns="" id="{AFDE7160-F7DE-40BE-8AF0-1A6CE69E61E7}"/>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2" name="TextBox 11">
            <a:extLst>
              <a:ext uri="{FF2B5EF4-FFF2-40B4-BE49-F238E27FC236}">
                <a16:creationId xmlns:a16="http://schemas.microsoft.com/office/drawing/2014/main" xmlns="" id="{C7C258C3-6D9C-4E47-9175-809356F7AEB8}"/>
              </a:ext>
            </a:extLst>
          </p:cNvPr>
          <p:cNvSpPr txBox="1"/>
          <p:nvPr/>
        </p:nvSpPr>
        <p:spPr>
          <a:xfrm>
            <a:off x="1102619" y="4404852"/>
            <a:ext cx="9989677" cy="10547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800" kern="1200" cap="none" dirty="0">
                <a:ln w="3175" cmpd="sng">
                  <a:noFill/>
                </a:ln>
                <a:solidFill>
                  <a:schemeClr val="tx1">
                    <a:lumMod val="85000"/>
                    <a:lumOff val="15000"/>
                  </a:schemeClr>
                </a:solidFill>
                <a:effectLst/>
                <a:latin typeface="+mj-lt"/>
                <a:ea typeface="+mj-ea"/>
                <a:cs typeface="+mj-cs"/>
              </a:rPr>
              <a:t>FEW COLLAGES DONE BY VOLUNTEERS</a:t>
            </a:r>
          </a:p>
        </p:txBody>
      </p:sp>
      <p:sp>
        <p:nvSpPr>
          <p:cNvPr id="33" name="Rectangle 32">
            <a:extLst>
              <a:ext uri="{FF2B5EF4-FFF2-40B4-BE49-F238E27FC236}">
                <a16:creationId xmlns:a16="http://schemas.microsoft.com/office/drawing/2014/main" xmlns="" id="{C300DC63-2D52-4801-A37C-086809168F4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11086" y="1092200"/>
            <a:ext cx="8962768"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BED1B59F-F62B-4F55-99A5-428D778968A9}"/>
              </a:ext>
            </a:extLst>
          </p:cNvPr>
          <p:cNvPicPr>
            <a:picLocks noChangeAspect="1"/>
          </p:cNvPicPr>
          <p:nvPr/>
        </p:nvPicPr>
        <p:blipFill rotWithShape="1">
          <a:blip r:embed="rId7">
            <a:extLst>
              <a:ext uri="{28A0092B-C50C-407E-A947-70E740481C1C}">
                <a14:useLocalDpi xmlns:a14="http://schemas.microsoft.com/office/drawing/2010/main" val="0"/>
              </a:ext>
            </a:extLst>
          </a:blip>
          <a:srcRect t="18625" r="3" b="30788"/>
          <a:stretch/>
        </p:blipFill>
        <p:spPr>
          <a:xfrm>
            <a:off x="1776503" y="1257341"/>
            <a:ext cx="2765517" cy="2798064"/>
          </a:xfrm>
          <a:prstGeom prst="rect">
            <a:avLst/>
          </a:prstGeom>
        </p:spPr>
      </p:pic>
      <p:pic>
        <p:nvPicPr>
          <p:cNvPr id="9" name="Picture 8">
            <a:extLst>
              <a:ext uri="{FF2B5EF4-FFF2-40B4-BE49-F238E27FC236}">
                <a16:creationId xmlns:a16="http://schemas.microsoft.com/office/drawing/2014/main" xmlns="" id="{82AE1E32-D9CE-46A5-8723-87D0E065BA9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01" r="-2" b="-2"/>
          <a:stretch/>
        </p:blipFill>
        <p:spPr>
          <a:xfrm>
            <a:off x="4705162" y="1257342"/>
            <a:ext cx="2770067" cy="2798063"/>
          </a:xfrm>
          <a:prstGeom prst="rect">
            <a:avLst/>
          </a:prstGeom>
        </p:spPr>
      </p:pic>
      <p:pic>
        <p:nvPicPr>
          <p:cNvPr id="5" name="Picture 4">
            <a:extLst>
              <a:ext uri="{FF2B5EF4-FFF2-40B4-BE49-F238E27FC236}">
                <a16:creationId xmlns:a16="http://schemas.microsoft.com/office/drawing/2014/main" xmlns="" id="{3D45C186-DBE8-4F96-9EE2-5733565F9CF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4" r="1889" b="3"/>
          <a:stretch/>
        </p:blipFill>
        <p:spPr>
          <a:xfrm>
            <a:off x="7638370" y="1257341"/>
            <a:ext cx="2770068" cy="2798064"/>
          </a:xfrm>
          <a:prstGeom prst="rect">
            <a:avLst/>
          </a:prstGeom>
        </p:spPr>
      </p:pic>
      <p:cxnSp>
        <p:nvCxnSpPr>
          <p:cNvPr id="35" name="Straight Connector 34">
            <a:extLst>
              <a:ext uri="{FF2B5EF4-FFF2-40B4-BE49-F238E27FC236}">
                <a16:creationId xmlns:a16="http://schemas.microsoft.com/office/drawing/2014/main" xmlns="" id="{29310625-7B00-47AC-8816-DB1D867D4CF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64080" y="5518838"/>
            <a:ext cx="786384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359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4" name="Rectangle 11">
            <a:extLst>
              <a:ext uri="{FF2B5EF4-FFF2-40B4-BE49-F238E27FC236}">
                <a16:creationId xmlns:a16="http://schemas.microsoft.com/office/drawing/2014/main" xmlns="" id="{809EA27C-DE62-4CEC-A6D3-4FA9EF40A5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248E7B29-699F-45FA-B807-9D51B5416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2349" y="804334"/>
            <a:ext cx="3713902" cy="5249332"/>
          </a:xfrm>
          <a:prstGeom prst="rect">
            <a:avLst/>
          </a:prstGeom>
          <a:ln w="127000" cap="sq">
            <a:solidFill>
              <a:srgbClr val="FFFFFF"/>
            </a:solidFill>
            <a:miter lim="800000"/>
          </a:ln>
        </p:spPr>
      </p:pic>
      <p:pic>
        <p:nvPicPr>
          <p:cNvPr id="7" name="Picture 6">
            <a:extLst>
              <a:ext uri="{FF2B5EF4-FFF2-40B4-BE49-F238E27FC236}">
                <a16:creationId xmlns:a16="http://schemas.microsoft.com/office/drawing/2014/main" xmlns="" id="{D1B44F5A-EA1E-4927-AB03-32E3C9888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7733" y="944034"/>
            <a:ext cx="4969932" cy="4969932"/>
          </a:xfrm>
          <a:prstGeom prst="rect">
            <a:avLst/>
          </a:prstGeom>
          <a:ln w="127000" cap="sq">
            <a:solidFill>
              <a:srgbClr val="FFFFFF"/>
            </a:solidFill>
            <a:miter lim="800000"/>
          </a:ln>
        </p:spPr>
      </p:pic>
    </p:spTree>
    <p:extLst>
      <p:ext uri="{BB962C8B-B14F-4D97-AF65-F5344CB8AC3E}">
        <p14:creationId xmlns:p14="http://schemas.microsoft.com/office/powerpoint/2010/main" val="176149220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47</TotalTime>
  <Words>588</Words>
  <Application>Microsoft Office PowerPoint</Application>
  <PresentationFormat>Widescreen</PresentationFormat>
  <Paragraphs>60</Paragraphs>
  <Slides>18</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Narrow</vt:lpstr>
      <vt:lpstr>Berlin Sans FB Demi</vt:lpstr>
      <vt:lpstr>Bookman Old Style</vt:lpstr>
      <vt:lpstr>Garamond</vt:lpstr>
      <vt:lpstr>Lucida Handwriting</vt:lpstr>
      <vt:lpstr>Papyrus</vt:lpstr>
      <vt:lpstr>Times New Roman</vt:lpstr>
      <vt:lpstr>Organic</vt:lpstr>
      <vt:lpstr>UNIVERSITY COLLEGE FOR WOMEN, KOTI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COLLEGE FOR WOMEN, KOTI</dc:title>
  <dc:creator>Sneha Jupudi</dc:creator>
  <cp:lastModifiedBy>Dr ARUNA PARITI</cp:lastModifiedBy>
  <cp:revision>6</cp:revision>
  <dcterms:created xsi:type="dcterms:W3CDTF">2020-06-20T21:02:54Z</dcterms:created>
  <dcterms:modified xsi:type="dcterms:W3CDTF">2020-07-11T17:50:32Z</dcterms:modified>
</cp:coreProperties>
</file>